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307" r:id="rId4"/>
    <p:sldId id="257" r:id="rId5"/>
    <p:sldId id="258" r:id="rId6"/>
    <p:sldId id="308" r:id="rId7"/>
    <p:sldId id="415" r:id="rId8"/>
    <p:sldId id="309" r:id="rId9"/>
    <p:sldId id="310" r:id="rId10"/>
    <p:sldId id="411" r:id="rId11"/>
    <p:sldId id="311" r:id="rId12"/>
    <p:sldId id="391" r:id="rId13"/>
    <p:sldId id="405" r:id="rId14"/>
    <p:sldId id="407" r:id="rId15"/>
    <p:sldId id="408" r:id="rId16"/>
    <p:sldId id="419" r:id="rId17"/>
    <p:sldId id="409" r:id="rId18"/>
    <p:sldId id="410" r:id="rId19"/>
    <p:sldId id="427" r:id="rId20"/>
    <p:sldId id="412" r:id="rId21"/>
    <p:sldId id="413" r:id="rId22"/>
    <p:sldId id="416" r:id="rId23"/>
    <p:sldId id="414" r:id="rId24"/>
    <p:sldId id="417" r:id="rId25"/>
    <p:sldId id="429" r:id="rId26"/>
    <p:sldId id="418" r:id="rId27"/>
    <p:sldId id="420" r:id="rId28"/>
    <p:sldId id="428" r:id="rId29"/>
    <p:sldId id="431" r:id="rId30"/>
    <p:sldId id="421" r:id="rId31"/>
    <p:sldId id="313" r:id="rId32"/>
    <p:sldId id="422" r:id="rId33"/>
    <p:sldId id="430" r:id="rId34"/>
    <p:sldId id="314" r:id="rId35"/>
    <p:sldId id="315" r:id="rId36"/>
    <p:sldId id="423" r:id="rId37"/>
    <p:sldId id="424" r:id="rId38"/>
    <p:sldId id="4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9" autoAdjust="0"/>
    <p:restoredTop sz="94660"/>
  </p:normalViewPr>
  <p:slideViewPr>
    <p:cSldViewPr snapToGrid="0">
      <p:cViewPr>
        <p:scale>
          <a:sx n="86" d="100"/>
          <a:sy n="86" d="100"/>
        </p:scale>
        <p:origin x="183"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B2693-D80E-467D-B3FC-F0402A4EBB50}" type="datetimeFigureOut">
              <a:rPr lang="en-US" smtClean="0"/>
              <a:t>7/21/2023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95E854-B826-4B5D-B971-EA8F80409CA0}" type="slidenum">
              <a:rPr lang="en-US" smtClean="0"/>
              <a:t>‹#›</a:t>
            </a:fld>
            <a:endParaRPr lang="en-US"/>
          </a:p>
        </p:txBody>
      </p:sp>
    </p:spTree>
    <p:extLst>
      <p:ext uri="{BB962C8B-B14F-4D97-AF65-F5344CB8AC3E}">
        <p14:creationId xmlns:p14="http://schemas.microsoft.com/office/powerpoint/2010/main" val="304755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FA08-12E6-2A3F-A4F3-7B8D2A47F1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85FB3F-49A5-6271-4633-D3523D2DC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DBC6CD-9E66-66C1-2924-7C90A19BCC61}"/>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D34BB768-C220-EE5D-1D7A-ADFDB7D65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4E1BD-DBD9-D487-06D7-7596A4ACA148}"/>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196290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C129-CAB0-28E5-55AB-401AEE3E94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DE7CE-DEBD-7D82-A154-3407E5F13C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58D5BD-AC94-419F-0A1A-D208B629EB65}"/>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34F9AD16-4DB5-CC56-05E0-CAC698135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5AD44C-4850-8CF3-C68A-38C4AE7FFB98}"/>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128754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9352E8-4FC5-75EB-41B6-8744EDD850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FB94B4-EE4B-26CE-C435-EC18AABAE3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85474-C09E-CDB2-5463-967D06AED1B5}"/>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B626267E-D4AF-8162-2DCB-D3FEF5D02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CA9B8-1353-794B-A70D-BFE354B79454}"/>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253250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00D1-9764-5DE9-613C-434079DE76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99DC1C-C83E-1E8E-0D34-6AEA029405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80CA3-605B-0A3C-935D-DCD7F7A07DAA}"/>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D4954EEC-3F6A-2BE7-5124-330A54B51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D80F9-6556-1904-9791-2BB7214FA4EA}"/>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424451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F716-B109-57C2-FD6B-A4A896FD69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CB943A-A9CB-F0AD-95DA-9B67DFFC2D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6F2468-0951-1A4B-70B5-24649D9ECFFE}"/>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C7D51D30-742C-D4A3-1754-26EC7864B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57669F-1CA5-A8AB-CF67-F334659CBCF4}"/>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765993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1EB7-E387-5CE7-9F5C-80588382D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A386-6E6F-6A68-C506-1F60BAAD54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EBE1B-25A2-88F6-F7F3-908E6A7207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977EFB-1CC8-5EB0-C15E-2FA4419B0A31}"/>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6" name="Footer Placeholder 5">
            <a:extLst>
              <a:ext uri="{FF2B5EF4-FFF2-40B4-BE49-F238E27FC236}">
                <a16:creationId xmlns:a16="http://schemas.microsoft.com/office/drawing/2014/main" id="{82703DE1-38A0-67BE-CB4A-A7510F284A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F4452-3D09-CB60-C388-3602AB69EA3F}"/>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4173459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75DC8-F669-48A2-9DF6-576841A324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FC6855-6C68-42C4-6796-6298DE92C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DA245C-D2F0-F412-302F-353AD0C42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90AF4A-1D2A-62C5-66E6-D9730AAD93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6DE3DC-0583-E33F-53C0-3CA43F137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9FD2D1-FD90-EEAA-E612-9CD8A6F7A4E4}"/>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8" name="Footer Placeholder 7">
            <a:extLst>
              <a:ext uri="{FF2B5EF4-FFF2-40B4-BE49-F238E27FC236}">
                <a16:creationId xmlns:a16="http://schemas.microsoft.com/office/drawing/2014/main" id="{48BFCF49-F426-15DF-82A6-3F12FB5D87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347DBD-3BF5-19D8-EF05-F3793F634D67}"/>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2479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9755-B4DF-78D6-37FB-7E3AE8E6A7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CEF4B2-6A4C-DB50-4822-1F46ED79CB92}"/>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4" name="Footer Placeholder 3">
            <a:extLst>
              <a:ext uri="{FF2B5EF4-FFF2-40B4-BE49-F238E27FC236}">
                <a16:creationId xmlns:a16="http://schemas.microsoft.com/office/drawing/2014/main" id="{029AC014-3F07-6C0B-A2E6-09E024DBFF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882AA2-1561-D054-0EF0-49C887BC84DA}"/>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174447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123E5-3F3C-B819-EEE7-77F54BAB53AD}"/>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3" name="Footer Placeholder 2">
            <a:extLst>
              <a:ext uri="{FF2B5EF4-FFF2-40B4-BE49-F238E27FC236}">
                <a16:creationId xmlns:a16="http://schemas.microsoft.com/office/drawing/2014/main" id="{8E9E962E-F9EC-0942-4B0D-09A90F317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462C54-DF14-E467-0745-5F55638725E0}"/>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2476044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0E263-826F-6251-F0F8-580DD5EFC2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6BB7DE-4C3D-9F9B-971B-54744B4CE0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AF30CC-B944-680C-1F3F-9C2E9C181C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60FCD-9893-25E8-803C-D905F99925F6}"/>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6" name="Footer Placeholder 5">
            <a:extLst>
              <a:ext uri="{FF2B5EF4-FFF2-40B4-BE49-F238E27FC236}">
                <a16:creationId xmlns:a16="http://schemas.microsoft.com/office/drawing/2014/main" id="{50703014-1821-64DB-02A9-31BF138C34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87984-983A-18C5-B583-E321B0E73A9F}"/>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3738322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1332-AC09-4E74-1900-8374666267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CEBEE0-4E35-E085-8784-498CAEDB56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F7A80A-0A26-5C2E-E1EE-3E6F6118B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E46CF1-9B12-8C57-3ED7-2A16AE84DE2B}"/>
              </a:ext>
            </a:extLst>
          </p:cNvPr>
          <p:cNvSpPr>
            <a:spLocks noGrp="1"/>
          </p:cNvSpPr>
          <p:nvPr>
            <p:ph type="dt" sz="half" idx="10"/>
          </p:nvPr>
        </p:nvSpPr>
        <p:spPr/>
        <p:txBody>
          <a:bodyPr/>
          <a:lstStyle/>
          <a:p>
            <a:fld id="{E6314671-AA50-43DF-8BD4-3B2BD55C1BA7}" type="datetimeFigureOut">
              <a:rPr lang="en-US" smtClean="0"/>
              <a:t>7/21/2023</a:t>
            </a:fld>
            <a:endParaRPr lang="en-US"/>
          </a:p>
        </p:txBody>
      </p:sp>
      <p:sp>
        <p:nvSpPr>
          <p:cNvPr id="6" name="Footer Placeholder 5">
            <a:extLst>
              <a:ext uri="{FF2B5EF4-FFF2-40B4-BE49-F238E27FC236}">
                <a16:creationId xmlns:a16="http://schemas.microsoft.com/office/drawing/2014/main" id="{0EA39138-AFC1-3E21-2646-CD284C1A1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D45B65-63E6-DF42-9483-0D9E874D7C4C}"/>
              </a:ext>
            </a:extLst>
          </p:cNvPr>
          <p:cNvSpPr>
            <a:spLocks noGrp="1"/>
          </p:cNvSpPr>
          <p:nvPr>
            <p:ph type="sldNum" sz="quarter" idx="12"/>
          </p:nvPr>
        </p:nvSpPr>
        <p:spPr/>
        <p:txBody>
          <a:bodyPr/>
          <a:lstStyle/>
          <a:p>
            <a:fld id="{3CC67974-1B90-4DCC-B584-F2234F0DF6F1}" type="slidenum">
              <a:rPr lang="en-US" smtClean="0"/>
              <a:t>‹#›</a:t>
            </a:fld>
            <a:endParaRPr lang="en-US"/>
          </a:p>
        </p:txBody>
      </p:sp>
    </p:spTree>
    <p:extLst>
      <p:ext uri="{BB962C8B-B14F-4D97-AF65-F5344CB8AC3E}">
        <p14:creationId xmlns:p14="http://schemas.microsoft.com/office/powerpoint/2010/main" val="97265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E1C518-D2D0-27E4-23BD-3363ED4B24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27ED74-8A23-F126-B874-E470858FF1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10822-A5E1-D692-82E9-AF75D78A8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14671-AA50-43DF-8BD4-3B2BD55C1BA7}" type="datetimeFigureOut">
              <a:rPr lang="en-US" smtClean="0"/>
              <a:t>7/21/2023</a:t>
            </a:fld>
            <a:endParaRPr lang="en-US"/>
          </a:p>
        </p:txBody>
      </p:sp>
      <p:sp>
        <p:nvSpPr>
          <p:cNvPr id="5" name="Footer Placeholder 4">
            <a:extLst>
              <a:ext uri="{FF2B5EF4-FFF2-40B4-BE49-F238E27FC236}">
                <a16:creationId xmlns:a16="http://schemas.microsoft.com/office/drawing/2014/main" id="{A085554D-D1CE-0C79-BEC2-5FA882010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317BD2-BD10-131B-1B5C-8CA696CE0D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67974-1B90-4DCC-B584-F2234F0DF6F1}" type="slidenum">
              <a:rPr lang="en-US" smtClean="0"/>
              <a:t>‹#›</a:t>
            </a:fld>
            <a:endParaRPr lang="en-US"/>
          </a:p>
        </p:txBody>
      </p:sp>
    </p:spTree>
    <p:extLst>
      <p:ext uri="{BB962C8B-B14F-4D97-AF65-F5344CB8AC3E}">
        <p14:creationId xmlns:p14="http://schemas.microsoft.com/office/powerpoint/2010/main" val="3567233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73CC-EA96-D8C1-31B7-9F21EA5627C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CFD68B3-8DDA-1F37-7E7B-4F3200E5DE19}"/>
              </a:ext>
            </a:extLst>
          </p:cNvPr>
          <p:cNvSpPr>
            <a:spLocks noGrp="1"/>
          </p:cNvSpPr>
          <p:nvPr>
            <p:ph type="subTitle" idx="1"/>
          </p:nvPr>
        </p:nvSpPr>
        <p:spPr/>
        <p:txBody>
          <a:bodyPr/>
          <a:lstStyle/>
          <a:p>
            <a:endParaRPr lang="en-US"/>
          </a:p>
        </p:txBody>
      </p:sp>
      <p:pic>
        <p:nvPicPr>
          <p:cNvPr id="4" name="Picture 4" descr="Getting a Feel for Phenology | NEEF">
            <a:extLst>
              <a:ext uri="{FF2B5EF4-FFF2-40B4-BE49-F238E27FC236}">
                <a16:creationId xmlns:a16="http://schemas.microsoft.com/office/drawing/2014/main" id="{D936CF2B-AB0B-495C-81BD-5BCCA1475D7D}"/>
              </a:ext>
            </a:extLst>
          </p:cNvPr>
          <p:cNvPicPr>
            <a:picLocks noChangeAspect="1" noChangeArrowheads="1"/>
          </p:cNvPicPr>
          <p:nvPr/>
        </p:nvPicPr>
        <p:blipFill>
          <a:blip r:embed="rId2" cstate="print">
            <a:alphaModFix amt="50000"/>
            <a:extLst>
              <a:ext uri="{28A0092B-C50C-407E-A947-70E740481C1C}">
                <a14:useLocalDpi xmlns:a14="http://schemas.microsoft.com/office/drawing/2010/main" val="0"/>
              </a:ext>
            </a:extLst>
          </a:blip>
          <a:srcRect/>
          <a:stretch>
            <a:fillRect/>
          </a:stretch>
        </p:blipFill>
        <p:spPr bwMode="auto">
          <a:xfrm>
            <a:off x="-324544" y="-115689"/>
            <a:ext cx="12599451" cy="708937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0B6056D4-9D7E-92F0-25DE-8B83581ACE96}"/>
              </a:ext>
            </a:extLst>
          </p:cNvPr>
          <p:cNvGrpSpPr/>
          <p:nvPr/>
        </p:nvGrpSpPr>
        <p:grpSpPr>
          <a:xfrm>
            <a:off x="1931038" y="1526340"/>
            <a:ext cx="4104456" cy="1531485"/>
            <a:chOff x="179512" y="1268760"/>
            <a:chExt cx="3936940" cy="1531485"/>
          </a:xfrm>
        </p:grpSpPr>
        <p:sp>
          <p:nvSpPr>
            <p:cNvPr id="6" name="Rounded Rectangle 4">
              <a:extLst>
                <a:ext uri="{FF2B5EF4-FFF2-40B4-BE49-F238E27FC236}">
                  <a16:creationId xmlns:a16="http://schemas.microsoft.com/office/drawing/2014/main" id="{6FBA8F8A-2BD0-98E3-570A-6CE19949FFEE}"/>
                </a:ext>
              </a:extLst>
            </p:cNvPr>
            <p:cNvSpPr/>
            <p:nvPr/>
          </p:nvSpPr>
          <p:spPr>
            <a:xfrm>
              <a:off x="179512" y="1268760"/>
              <a:ext cx="3756535" cy="1531485"/>
            </a:xfrm>
            <a:prstGeom prst="roundRect">
              <a:avLst/>
            </a:prstGeom>
            <a:solidFill>
              <a:srgbClr val="FCD5B5">
                <a:alpha val="6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F3DAE2-9EFF-452C-D707-25A3CC966FBE}"/>
                </a:ext>
              </a:extLst>
            </p:cNvPr>
            <p:cNvSpPr txBox="1"/>
            <p:nvPr/>
          </p:nvSpPr>
          <p:spPr>
            <a:xfrm>
              <a:off x="261229" y="1412776"/>
              <a:ext cx="3855223" cy="1200329"/>
            </a:xfrm>
            <a:prstGeom prst="rect">
              <a:avLst/>
            </a:prstGeom>
            <a:noFill/>
          </p:spPr>
          <p:txBody>
            <a:bodyPr wrap="none" rtlCol="0">
              <a:spAutoFit/>
            </a:bodyPr>
            <a:lstStyle/>
            <a:p>
              <a:r>
                <a:rPr lang="en-US" b="1" dirty="0"/>
                <a:t>Phenology -  the study of periodicity</a:t>
              </a:r>
            </a:p>
            <a:p>
              <a:r>
                <a:rPr lang="en-US" b="1" dirty="0"/>
                <a:t>and  timing of biological events and its</a:t>
              </a:r>
            </a:p>
            <a:p>
              <a:r>
                <a:rPr lang="en-US" b="1" dirty="0"/>
                <a:t>relationship to climate and landscape</a:t>
              </a:r>
            </a:p>
            <a:p>
              <a:r>
                <a:rPr lang="en-US" b="1" dirty="0"/>
                <a:t>variation over seasons and years</a:t>
              </a:r>
            </a:p>
          </p:txBody>
        </p:sp>
      </p:grpSp>
      <p:grpSp>
        <p:nvGrpSpPr>
          <p:cNvPr id="8" name="Group 7">
            <a:extLst>
              <a:ext uri="{FF2B5EF4-FFF2-40B4-BE49-F238E27FC236}">
                <a16:creationId xmlns:a16="http://schemas.microsoft.com/office/drawing/2014/main" id="{F4FCD65B-AC38-40CA-F7E8-AA797746A792}"/>
              </a:ext>
            </a:extLst>
          </p:cNvPr>
          <p:cNvGrpSpPr/>
          <p:nvPr/>
        </p:nvGrpSpPr>
        <p:grpSpPr>
          <a:xfrm>
            <a:off x="4372045" y="3403129"/>
            <a:ext cx="3895697" cy="1531485"/>
            <a:chOff x="179512" y="1268760"/>
            <a:chExt cx="4070047" cy="1531485"/>
          </a:xfrm>
        </p:grpSpPr>
        <p:sp>
          <p:nvSpPr>
            <p:cNvPr id="9" name="Rounded Rectangle 12">
              <a:extLst>
                <a:ext uri="{FF2B5EF4-FFF2-40B4-BE49-F238E27FC236}">
                  <a16:creationId xmlns:a16="http://schemas.microsoft.com/office/drawing/2014/main" id="{2B5E366B-63E8-7958-C60C-66AD72955184}"/>
                </a:ext>
              </a:extLst>
            </p:cNvPr>
            <p:cNvSpPr/>
            <p:nvPr/>
          </p:nvSpPr>
          <p:spPr>
            <a:xfrm>
              <a:off x="179512" y="1268760"/>
              <a:ext cx="3756535" cy="1531485"/>
            </a:xfrm>
            <a:prstGeom prst="roundRect">
              <a:avLst/>
            </a:prstGeom>
            <a:solidFill>
              <a:srgbClr val="FCD5B5">
                <a:alpha val="6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4D73128-9CE7-115C-94F2-287DA45C5DE9}"/>
                </a:ext>
              </a:extLst>
            </p:cNvPr>
            <p:cNvSpPr txBox="1"/>
            <p:nvPr/>
          </p:nvSpPr>
          <p:spPr>
            <a:xfrm>
              <a:off x="259682" y="1408195"/>
              <a:ext cx="3989877" cy="1200329"/>
            </a:xfrm>
            <a:prstGeom prst="rect">
              <a:avLst/>
            </a:prstGeom>
            <a:noFill/>
          </p:spPr>
          <p:txBody>
            <a:bodyPr wrap="square" rtlCol="0">
              <a:spAutoFit/>
            </a:bodyPr>
            <a:lstStyle/>
            <a:p>
              <a:r>
                <a:rPr lang="en-US" b="1" dirty="0"/>
                <a:t>Phenology and its change has</a:t>
              </a:r>
            </a:p>
            <a:p>
              <a:r>
                <a:rPr lang="en-US" b="1" dirty="0"/>
                <a:t>cascading  impacts on communities</a:t>
              </a:r>
            </a:p>
            <a:p>
              <a:r>
                <a:rPr lang="en-US" b="1" dirty="0"/>
                <a:t>via shifted biotic interactions, and ultimately ecosystem services</a:t>
              </a:r>
            </a:p>
          </p:txBody>
        </p:sp>
      </p:grpSp>
    </p:spTree>
    <p:extLst>
      <p:ext uri="{BB962C8B-B14F-4D97-AF65-F5344CB8AC3E}">
        <p14:creationId xmlns:p14="http://schemas.microsoft.com/office/powerpoint/2010/main" val="85830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E39E-F11B-A9C0-7B1C-14B2EEEC5793}"/>
              </a:ext>
            </a:extLst>
          </p:cNvPr>
          <p:cNvSpPr>
            <a:spLocks noGrp="1"/>
          </p:cNvSpPr>
          <p:nvPr>
            <p:ph type="title"/>
          </p:nvPr>
        </p:nvSpPr>
        <p:spPr/>
        <p:txBody>
          <a:bodyPr/>
          <a:lstStyle/>
          <a:p>
            <a:endParaRPr lang="en-US"/>
          </a:p>
        </p:txBody>
      </p:sp>
      <p:pic>
        <p:nvPicPr>
          <p:cNvPr id="8194" name="Picture 2">
            <a:extLst>
              <a:ext uri="{FF2B5EF4-FFF2-40B4-BE49-F238E27FC236}">
                <a16:creationId xmlns:a16="http://schemas.microsoft.com/office/drawing/2014/main" id="{393A2F2D-84BD-44FD-EAE7-31C8BCD5A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69" y="1299507"/>
            <a:ext cx="5946212" cy="502223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181828B-B183-6F07-9AB9-A0139EEB4AA6}"/>
              </a:ext>
            </a:extLst>
          </p:cNvPr>
          <p:cNvSpPr txBox="1">
            <a:spLocks/>
          </p:cNvSpPr>
          <p:nvPr/>
        </p:nvSpPr>
        <p:spPr>
          <a:xfrm>
            <a:off x="564169" y="1141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Phenometrics</a:t>
            </a:r>
            <a:endParaRPr lang="en-US" dirty="0"/>
          </a:p>
        </p:txBody>
      </p:sp>
      <p:sp>
        <p:nvSpPr>
          <p:cNvPr id="4" name="TextBox 3">
            <a:extLst>
              <a:ext uri="{FF2B5EF4-FFF2-40B4-BE49-F238E27FC236}">
                <a16:creationId xmlns:a16="http://schemas.microsoft.com/office/drawing/2014/main" id="{38546477-4EF5-18E8-C707-1FA6DF7B800E}"/>
              </a:ext>
            </a:extLst>
          </p:cNvPr>
          <p:cNvSpPr txBox="1"/>
          <p:nvPr/>
        </p:nvSpPr>
        <p:spPr>
          <a:xfrm>
            <a:off x="6784412" y="776918"/>
            <a:ext cx="4712677" cy="5632311"/>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Macrophenology</a:t>
            </a:r>
            <a:r>
              <a:rPr lang="en-US" sz="2400" dirty="0"/>
              <a:t> studies usually are estimating phenology across space and 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Here you can see spatial and temporal </a:t>
            </a:r>
            <a:r>
              <a:rPr lang="en-US" sz="2400" dirty="0" err="1"/>
              <a:t>pheno</a:t>
            </a:r>
            <a:r>
              <a:rPr lang="en-US" sz="2400" dirty="0"/>
              <a:t>-estimate density for insect flight phenology across Eastern USA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These estimates were made at coarse resolution – 250km x 250km grid cells.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Spatial grain is often determined by data availability*</a:t>
            </a:r>
          </a:p>
        </p:txBody>
      </p:sp>
    </p:spTree>
    <p:extLst>
      <p:ext uri="{BB962C8B-B14F-4D97-AF65-F5344CB8AC3E}">
        <p14:creationId xmlns:p14="http://schemas.microsoft.com/office/powerpoint/2010/main" val="2358600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4876-1754-E73C-8E66-8764E23F5755}"/>
              </a:ext>
            </a:extLst>
          </p:cNvPr>
          <p:cNvSpPr>
            <a:spLocks noGrp="1"/>
          </p:cNvSpPr>
          <p:nvPr>
            <p:ph type="title"/>
          </p:nvPr>
        </p:nvSpPr>
        <p:spPr/>
        <p:txBody>
          <a:bodyPr/>
          <a:lstStyle/>
          <a:p>
            <a:r>
              <a:rPr lang="en-US" dirty="0"/>
              <a:t>How do we access </a:t>
            </a:r>
            <a:r>
              <a:rPr lang="en-US" dirty="0" err="1"/>
              <a:t>macrophenology</a:t>
            </a:r>
            <a:r>
              <a:rPr lang="en-US" dirty="0"/>
              <a:t> data resources?  </a:t>
            </a:r>
          </a:p>
        </p:txBody>
      </p:sp>
      <p:sp>
        <p:nvSpPr>
          <p:cNvPr id="3" name="Content Placeholder 2">
            <a:extLst>
              <a:ext uri="{FF2B5EF4-FFF2-40B4-BE49-F238E27FC236}">
                <a16:creationId xmlns:a16="http://schemas.microsoft.com/office/drawing/2014/main" id="{84C72A55-56C7-30F6-C4F0-C3AE080DA5F1}"/>
              </a:ext>
            </a:extLst>
          </p:cNvPr>
          <p:cNvSpPr>
            <a:spLocks noGrp="1"/>
          </p:cNvSpPr>
          <p:nvPr>
            <p:ph idx="1"/>
          </p:nvPr>
        </p:nvSpPr>
        <p:spPr>
          <a:xfrm>
            <a:off x="647700" y="1914525"/>
            <a:ext cx="10515600" cy="4351338"/>
          </a:xfrm>
        </p:spPr>
        <p:txBody>
          <a:bodyPr/>
          <a:lstStyle/>
          <a:p>
            <a:pPr marL="0" indent="0">
              <a:buNone/>
            </a:pPr>
            <a:r>
              <a:rPr lang="en-US" dirty="0"/>
              <a:t>I will cover four resources, with a focus on #1:</a:t>
            </a:r>
          </a:p>
          <a:p>
            <a:pPr marL="0" indent="0">
              <a:buNone/>
            </a:pPr>
            <a:endParaRPr lang="en-US" dirty="0"/>
          </a:p>
          <a:p>
            <a:pPr marL="514350" indent="-514350">
              <a:buAutoNum type="arabicParenR"/>
            </a:pPr>
            <a:r>
              <a:rPr lang="en-US" b="1" dirty="0"/>
              <a:t>Herbarium Specimens</a:t>
            </a:r>
          </a:p>
          <a:p>
            <a:pPr marL="514350" indent="-514350">
              <a:buAutoNum type="arabicParenR"/>
            </a:pPr>
            <a:r>
              <a:rPr lang="en-US" dirty="0"/>
              <a:t> Citizen science records</a:t>
            </a:r>
          </a:p>
          <a:p>
            <a:pPr marL="514350" indent="-514350">
              <a:buAutoNum type="arabicParenR"/>
            </a:pPr>
            <a:r>
              <a:rPr lang="en-US" dirty="0"/>
              <a:t>Literature resources</a:t>
            </a:r>
          </a:p>
          <a:p>
            <a:pPr marL="514350" indent="-514350">
              <a:buAutoNum type="arabicParenR"/>
            </a:pPr>
            <a:r>
              <a:rPr lang="en-US" dirty="0"/>
              <a:t>In-situ data from sensors</a:t>
            </a:r>
          </a:p>
          <a:p>
            <a:pPr marL="0" indent="0">
              <a:buNone/>
            </a:pPr>
            <a:endParaRPr lang="en-US" dirty="0"/>
          </a:p>
          <a:p>
            <a:pPr marL="0" indent="0">
              <a:buNone/>
            </a:pPr>
            <a:r>
              <a:rPr lang="en-US" dirty="0"/>
              <a:t>If anyone is interested, I can discuss remote sensing data briefly as well</a:t>
            </a:r>
          </a:p>
        </p:txBody>
      </p:sp>
    </p:spTree>
    <p:extLst>
      <p:ext uri="{BB962C8B-B14F-4D97-AF65-F5344CB8AC3E}">
        <p14:creationId xmlns:p14="http://schemas.microsoft.com/office/powerpoint/2010/main" val="330147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6945C3-1ED6-4CAF-8E17-1554DA67E147}"/>
              </a:ext>
            </a:extLst>
          </p:cNvPr>
          <p:cNvPicPr>
            <a:picLocks noChangeAspect="1"/>
          </p:cNvPicPr>
          <p:nvPr/>
        </p:nvPicPr>
        <p:blipFill>
          <a:blip r:embed="rId2"/>
          <a:stretch>
            <a:fillRect/>
          </a:stretch>
        </p:blipFill>
        <p:spPr>
          <a:xfrm>
            <a:off x="1098912" y="0"/>
            <a:ext cx="9850327" cy="6957392"/>
          </a:xfrm>
          <a:prstGeom prst="rect">
            <a:avLst/>
          </a:prstGeom>
        </p:spPr>
      </p:pic>
      <p:sp>
        <p:nvSpPr>
          <p:cNvPr id="2" name="Title 1">
            <a:extLst>
              <a:ext uri="{FF2B5EF4-FFF2-40B4-BE49-F238E27FC236}">
                <a16:creationId xmlns:a16="http://schemas.microsoft.com/office/drawing/2014/main" id="{228BD186-23C9-4A32-A5AA-0CCFC81EB1B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5C7E6B-A633-4D24-A577-4AEEBA79014C}"/>
              </a:ext>
            </a:extLst>
          </p:cNvPr>
          <p:cNvSpPr>
            <a:spLocks noGrp="1"/>
          </p:cNvSpPr>
          <p:nvPr>
            <p:ph idx="1"/>
          </p:nvPr>
        </p:nvSpPr>
        <p:spPr/>
        <p:txBody>
          <a:bodyPr/>
          <a:lstStyle/>
          <a:p>
            <a:endParaRPr lang="en-US" dirty="0"/>
          </a:p>
        </p:txBody>
      </p:sp>
      <p:sp>
        <p:nvSpPr>
          <p:cNvPr id="8" name="Rectangle: Rounded Corners 7">
            <a:extLst>
              <a:ext uri="{FF2B5EF4-FFF2-40B4-BE49-F238E27FC236}">
                <a16:creationId xmlns:a16="http://schemas.microsoft.com/office/drawing/2014/main" id="{56B2DCB4-0D59-42ED-8217-D317FC784EB1}"/>
              </a:ext>
            </a:extLst>
          </p:cNvPr>
          <p:cNvSpPr/>
          <p:nvPr/>
        </p:nvSpPr>
        <p:spPr>
          <a:xfrm>
            <a:off x="2567608" y="2204864"/>
            <a:ext cx="6984776" cy="2304256"/>
          </a:xfrm>
          <a:prstGeom prst="roundRect">
            <a:avLst/>
          </a:prstGeom>
          <a:solidFill>
            <a:srgbClr val="E46C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Digitized herbarium specimens are one of our best sources of historical phenology data</a:t>
            </a:r>
          </a:p>
          <a:p>
            <a:pPr algn="ctr"/>
            <a:r>
              <a:rPr lang="en-US" sz="2800" dirty="0"/>
              <a:t>but there are a lot of challenges and pitfalls</a:t>
            </a:r>
          </a:p>
          <a:p>
            <a:pPr algn="ctr"/>
            <a:r>
              <a:rPr lang="en-US" sz="2800" dirty="0"/>
              <a:t>- Starting with “how to download them” </a:t>
            </a:r>
          </a:p>
        </p:txBody>
      </p:sp>
      <p:sp>
        <p:nvSpPr>
          <p:cNvPr id="9" name="Title 1">
            <a:extLst>
              <a:ext uri="{FF2B5EF4-FFF2-40B4-BE49-F238E27FC236}">
                <a16:creationId xmlns:a16="http://schemas.microsoft.com/office/drawing/2014/main" id="{47AF34CA-1AB2-4DEC-B4ED-82E18A4A8BE5}"/>
              </a:ext>
            </a:extLst>
          </p:cNvPr>
          <p:cNvSpPr txBox="1">
            <a:spLocks/>
          </p:cNvSpPr>
          <p:nvPr/>
        </p:nvSpPr>
        <p:spPr>
          <a:xfrm>
            <a:off x="839416" y="2263434"/>
            <a:ext cx="10153128" cy="267773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400" dirty="0"/>
          </a:p>
        </p:txBody>
      </p:sp>
    </p:spTree>
    <p:extLst>
      <p:ext uri="{BB962C8B-B14F-4D97-AF65-F5344CB8AC3E}">
        <p14:creationId xmlns:p14="http://schemas.microsoft.com/office/powerpoint/2010/main" val="306878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A142-03A8-4560-8E78-ADA7212BCF1D}"/>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77C5530-3CE7-4B76-8686-31AE44F5D933}"/>
              </a:ext>
            </a:extLst>
          </p:cNvPr>
          <p:cNvPicPr>
            <a:picLocks noChangeAspect="1"/>
          </p:cNvPicPr>
          <p:nvPr/>
        </p:nvPicPr>
        <p:blipFill rotWithShape="1">
          <a:blip r:embed="rId2"/>
          <a:srcRect b="27086"/>
          <a:stretch/>
        </p:blipFill>
        <p:spPr>
          <a:xfrm>
            <a:off x="1524000" y="-27384"/>
            <a:ext cx="9180512" cy="4908248"/>
          </a:xfrm>
          <a:prstGeom prst="rect">
            <a:avLst/>
          </a:prstGeom>
        </p:spPr>
      </p:pic>
      <p:sp>
        <p:nvSpPr>
          <p:cNvPr id="9" name="Content Placeholder 8">
            <a:extLst>
              <a:ext uri="{FF2B5EF4-FFF2-40B4-BE49-F238E27FC236}">
                <a16:creationId xmlns:a16="http://schemas.microsoft.com/office/drawing/2014/main" id="{7AF625CC-2D83-4EF9-8DF2-8560EC5C3CA9}"/>
              </a:ext>
            </a:extLst>
          </p:cNvPr>
          <p:cNvSpPr>
            <a:spLocks noGrp="1"/>
          </p:cNvSpPr>
          <p:nvPr>
            <p:ph idx="1"/>
          </p:nvPr>
        </p:nvSpPr>
        <p:spPr>
          <a:xfrm>
            <a:off x="1513738" y="4952926"/>
            <a:ext cx="9180512" cy="1905075"/>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en-US" dirty="0" err="1">
                <a:solidFill>
                  <a:schemeClr val="tx1"/>
                </a:solidFill>
              </a:rPr>
              <a:t>iDigBio</a:t>
            </a:r>
            <a:r>
              <a:rPr lang="en-US" dirty="0">
                <a:solidFill>
                  <a:schemeClr val="tx1"/>
                </a:solidFill>
              </a:rPr>
              <a:t> is a great source of image data.  For maximum coverage, you should download specimens from GBIF and </a:t>
            </a:r>
            <a:r>
              <a:rPr lang="en-US" dirty="0" err="1">
                <a:solidFill>
                  <a:schemeClr val="tx1"/>
                </a:solidFill>
              </a:rPr>
              <a:t>Symbiota</a:t>
            </a:r>
            <a:r>
              <a:rPr lang="en-US" dirty="0">
                <a:solidFill>
                  <a:schemeClr val="tx1"/>
                </a:solidFill>
              </a:rPr>
              <a:t> as well.  You should filter for records with images if you want to score phenology (not always a requirement)</a:t>
            </a:r>
          </a:p>
        </p:txBody>
      </p:sp>
    </p:spTree>
    <p:extLst>
      <p:ext uri="{BB962C8B-B14F-4D97-AF65-F5344CB8AC3E}">
        <p14:creationId xmlns:p14="http://schemas.microsoft.com/office/powerpoint/2010/main" val="66552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A142-03A8-4560-8E78-ADA7212BCF1D}"/>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77C5530-3CE7-4B76-8686-31AE44F5D933}"/>
              </a:ext>
            </a:extLst>
          </p:cNvPr>
          <p:cNvPicPr>
            <a:picLocks noChangeAspect="1"/>
          </p:cNvPicPr>
          <p:nvPr/>
        </p:nvPicPr>
        <p:blipFill rotWithShape="1">
          <a:blip r:embed="rId2"/>
          <a:srcRect b="27086"/>
          <a:stretch/>
        </p:blipFill>
        <p:spPr>
          <a:xfrm>
            <a:off x="0" y="54474"/>
            <a:ext cx="5167312" cy="2762640"/>
          </a:xfrm>
          <a:prstGeom prst="rect">
            <a:avLst/>
          </a:prstGeom>
        </p:spPr>
      </p:pic>
      <p:sp>
        <p:nvSpPr>
          <p:cNvPr id="9" name="Content Placeholder 8">
            <a:extLst>
              <a:ext uri="{FF2B5EF4-FFF2-40B4-BE49-F238E27FC236}">
                <a16:creationId xmlns:a16="http://schemas.microsoft.com/office/drawing/2014/main" id="{7AF625CC-2D83-4EF9-8DF2-8560EC5C3CA9}"/>
              </a:ext>
            </a:extLst>
          </p:cNvPr>
          <p:cNvSpPr>
            <a:spLocks noGrp="1"/>
          </p:cNvSpPr>
          <p:nvPr>
            <p:ph idx="1"/>
          </p:nvPr>
        </p:nvSpPr>
        <p:spPr>
          <a:xfrm>
            <a:off x="633046" y="4952926"/>
            <a:ext cx="10816492" cy="1905075"/>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en-US" dirty="0">
                <a:solidFill>
                  <a:schemeClr val="tx1"/>
                </a:solidFill>
              </a:rPr>
              <a:t>You will want to use R or the web portal itself to search for occurrence datasets for taxa of interest.  Combining data across portals is a pain because field names are less consistent that you’d hope for given these are all Darwin Core compliant</a:t>
            </a:r>
          </a:p>
        </p:txBody>
      </p:sp>
      <p:pic>
        <p:nvPicPr>
          <p:cNvPr id="4" name="Picture 3">
            <a:extLst>
              <a:ext uri="{FF2B5EF4-FFF2-40B4-BE49-F238E27FC236}">
                <a16:creationId xmlns:a16="http://schemas.microsoft.com/office/drawing/2014/main" id="{91AE7865-FEB9-E560-E437-145F19F34165}"/>
              </a:ext>
            </a:extLst>
          </p:cNvPr>
          <p:cNvPicPr>
            <a:picLocks noChangeAspect="1"/>
          </p:cNvPicPr>
          <p:nvPr/>
        </p:nvPicPr>
        <p:blipFill>
          <a:blip r:embed="rId3"/>
          <a:stretch>
            <a:fillRect/>
          </a:stretch>
        </p:blipFill>
        <p:spPr>
          <a:xfrm>
            <a:off x="3350382" y="2021671"/>
            <a:ext cx="4910173" cy="2814658"/>
          </a:xfrm>
          <a:prstGeom prst="rect">
            <a:avLst/>
          </a:prstGeom>
        </p:spPr>
      </p:pic>
      <p:pic>
        <p:nvPicPr>
          <p:cNvPr id="7" name="Picture 6">
            <a:extLst>
              <a:ext uri="{FF2B5EF4-FFF2-40B4-BE49-F238E27FC236}">
                <a16:creationId xmlns:a16="http://schemas.microsoft.com/office/drawing/2014/main" id="{7EC42FFC-B542-60BA-3300-EDCD9A65B418}"/>
              </a:ext>
            </a:extLst>
          </p:cNvPr>
          <p:cNvPicPr>
            <a:picLocks noChangeAspect="1"/>
          </p:cNvPicPr>
          <p:nvPr/>
        </p:nvPicPr>
        <p:blipFill>
          <a:blip r:embed="rId4"/>
          <a:stretch>
            <a:fillRect/>
          </a:stretch>
        </p:blipFill>
        <p:spPr>
          <a:xfrm>
            <a:off x="7218268" y="130161"/>
            <a:ext cx="4918014" cy="3452038"/>
          </a:xfrm>
          <a:prstGeom prst="rect">
            <a:avLst/>
          </a:prstGeom>
        </p:spPr>
      </p:pic>
    </p:spTree>
    <p:extLst>
      <p:ext uri="{BB962C8B-B14F-4D97-AF65-F5344CB8AC3E}">
        <p14:creationId xmlns:p14="http://schemas.microsoft.com/office/powerpoint/2010/main" val="2742549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A142-03A8-4560-8E78-ADA7212BCF1D}"/>
              </a:ext>
            </a:extLst>
          </p:cNvPr>
          <p:cNvSpPr>
            <a:spLocks noGrp="1"/>
          </p:cNvSpPr>
          <p:nvPr>
            <p:ph type="title"/>
          </p:nvPr>
        </p:nvSpPr>
        <p:spPr/>
        <p:txBody>
          <a:bodyPr/>
          <a:lstStyle/>
          <a:p>
            <a:r>
              <a:rPr lang="en-US" dirty="0"/>
              <a:t>SO YOU GET A GIANT CSV FILE – WHAT NEXT?</a:t>
            </a:r>
          </a:p>
        </p:txBody>
      </p:sp>
      <p:sp>
        <p:nvSpPr>
          <p:cNvPr id="9" name="Content Placeholder 8">
            <a:extLst>
              <a:ext uri="{FF2B5EF4-FFF2-40B4-BE49-F238E27FC236}">
                <a16:creationId xmlns:a16="http://schemas.microsoft.com/office/drawing/2014/main" id="{7AF625CC-2D83-4EF9-8DF2-8560EC5C3CA9}"/>
              </a:ext>
            </a:extLst>
          </p:cNvPr>
          <p:cNvSpPr>
            <a:spLocks noGrp="1"/>
          </p:cNvSpPr>
          <p:nvPr>
            <p:ph idx="1"/>
          </p:nvPr>
        </p:nvSpPr>
        <p:spPr>
          <a:xfrm>
            <a:off x="9117813" y="1111012"/>
            <a:ext cx="2953934" cy="5446096"/>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marL="0" indent="0" algn="ctr">
              <a:buNone/>
            </a:pPr>
            <a:r>
              <a:rPr lang="en-US" dirty="0">
                <a:solidFill>
                  <a:schemeClr val="tx1"/>
                </a:solidFill>
              </a:rPr>
              <a:t>How to process this giant download?</a:t>
            </a:r>
          </a:p>
          <a:p>
            <a:pPr marL="0" indent="0" algn="ctr">
              <a:lnSpc>
                <a:spcPct val="120000"/>
              </a:lnSpc>
              <a:spcBef>
                <a:spcPts val="0"/>
              </a:spcBef>
              <a:buNone/>
            </a:pPr>
            <a:endParaRPr lang="en-US" sz="1400" dirty="0">
              <a:solidFill>
                <a:schemeClr val="tx1"/>
              </a:solidFill>
            </a:endParaRPr>
          </a:p>
          <a:p>
            <a:r>
              <a:rPr lang="en-US" dirty="0" err="1">
                <a:solidFill>
                  <a:schemeClr val="tx1"/>
                </a:solidFill>
              </a:rPr>
              <a:t>Tidyverse</a:t>
            </a:r>
            <a:r>
              <a:rPr lang="en-US" dirty="0">
                <a:solidFill>
                  <a:schemeClr val="tx1"/>
                </a:solidFill>
              </a:rPr>
              <a:t> is your friend</a:t>
            </a:r>
          </a:p>
          <a:p>
            <a:r>
              <a:rPr lang="en-US" dirty="0">
                <a:solidFill>
                  <a:schemeClr val="tx1"/>
                </a:solidFill>
              </a:rPr>
              <a:t>For </a:t>
            </a:r>
            <a:r>
              <a:rPr lang="en-US" dirty="0" err="1">
                <a:solidFill>
                  <a:schemeClr val="tx1"/>
                </a:solidFill>
              </a:rPr>
              <a:t>example,use</a:t>
            </a:r>
            <a:r>
              <a:rPr lang="en-US" dirty="0">
                <a:solidFill>
                  <a:schemeClr val="tx1"/>
                </a:solidFill>
              </a:rPr>
              <a:t> </a:t>
            </a:r>
            <a:r>
              <a:rPr lang="en-US" b="1" dirty="0" err="1">
                <a:solidFill>
                  <a:schemeClr val="tx1"/>
                </a:solidFill>
              </a:rPr>
              <a:t>dplyr</a:t>
            </a:r>
            <a:r>
              <a:rPr lang="en-US" b="1" dirty="0">
                <a:solidFill>
                  <a:schemeClr val="tx1"/>
                </a:solidFill>
              </a:rPr>
              <a:t>::select </a:t>
            </a:r>
            <a:r>
              <a:rPr lang="en-US" dirty="0">
                <a:solidFill>
                  <a:schemeClr val="tx1"/>
                </a:solidFill>
              </a:rPr>
              <a:t>to choose a small subset of fields.</a:t>
            </a:r>
          </a:p>
          <a:p>
            <a:r>
              <a:rPr lang="en-US" dirty="0">
                <a:solidFill>
                  <a:schemeClr val="tx1"/>
                </a:solidFill>
              </a:rPr>
              <a:t>For phenology I often just keep:  </a:t>
            </a:r>
            <a:r>
              <a:rPr lang="en-US" b="1" dirty="0">
                <a:solidFill>
                  <a:schemeClr val="tx1"/>
                </a:solidFill>
              </a:rPr>
              <a:t>id field (</a:t>
            </a:r>
            <a:r>
              <a:rPr lang="en-US" b="1" dirty="0" err="1">
                <a:solidFill>
                  <a:schemeClr val="tx1"/>
                </a:solidFill>
              </a:rPr>
              <a:t>coreid</a:t>
            </a:r>
            <a:r>
              <a:rPr lang="en-US" b="1" dirty="0">
                <a:solidFill>
                  <a:schemeClr val="tx1"/>
                </a:solidFill>
              </a:rPr>
              <a:t> for </a:t>
            </a:r>
            <a:r>
              <a:rPr lang="en-US" b="1" dirty="0" err="1">
                <a:solidFill>
                  <a:schemeClr val="tx1"/>
                </a:solidFill>
              </a:rPr>
              <a:t>iDB</a:t>
            </a:r>
            <a:r>
              <a:rPr lang="en-US" b="1" dirty="0">
                <a:solidFill>
                  <a:schemeClr val="tx1"/>
                </a:solidFill>
              </a:rPr>
              <a:t>)</a:t>
            </a:r>
            <a:r>
              <a:rPr lang="en-US" dirty="0">
                <a:solidFill>
                  <a:schemeClr val="tx1"/>
                </a:solidFill>
              </a:rPr>
              <a:t>, </a:t>
            </a:r>
            <a:r>
              <a:rPr lang="en-US" b="1" dirty="0" err="1">
                <a:solidFill>
                  <a:schemeClr val="tx1"/>
                </a:solidFill>
              </a:rPr>
              <a:t>recordedBy</a:t>
            </a:r>
            <a:r>
              <a:rPr lang="en-US" dirty="0">
                <a:solidFill>
                  <a:schemeClr val="tx1"/>
                </a:solidFill>
              </a:rPr>
              <a:t>, </a:t>
            </a:r>
            <a:r>
              <a:rPr lang="en-US" b="1" dirty="0">
                <a:solidFill>
                  <a:schemeClr val="tx1"/>
                </a:solidFill>
              </a:rPr>
              <a:t>country</a:t>
            </a:r>
            <a:r>
              <a:rPr lang="en-US" dirty="0">
                <a:solidFill>
                  <a:schemeClr val="tx1"/>
                </a:solidFill>
              </a:rPr>
              <a:t>, </a:t>
            </a:r>
            <a:r>
              <a:rPr lang="en-US" b="1" dirty="0">
                <a:solidFill>
                  <a:schemeClr val="tx1"/>
                </a:solidFill>
              </a:rPr>
              <a:t>state</a:t>
            </a:r>
            <a:r>
              <a:rPr lang="en-US" dirty="0">
                <a:solidFill>
                  <a:schemeClr val="tx1"/>
                </a:solidFill>
              </a:rPr>
              <a:t>, </a:t>
            </a:r>
            <a:r>
              <a:rPr lang="en-US" b="1" dirty="0">
                <a:solidFill>
                  <a:schemeClr val="tx1"/>
                </a:solidFill>
              </a:rPr>
              <a:t>county</a:t>
            </a:r>
            <a:r>
              <a:rPr lang="en-US" dirty="0">
                <a:solidFill>
                  <a:schemeClr val="tx1"/>
                </a:solidFill>
              </a:rPr>
              <a:t>, </a:t>
            </a:r>
            <a:r>
              <a:rPr lang="en-US" b="1" dirty="0" err="1">
                <a:solidFill>
                  <a:schemeClr val="tx1"/>
                </a:solidFill>
              </a:rPr>
              <a:t>eventData</a:t>
            </a:r>
            <a:r>
              <a:rPr lang="en-US" dirty="0">
                <a:solidFill>
                  <a:schemeClr val="tx1"/>
                </a:solidFill>
              </a:rPr>
              <a:t>, </a:t>
            </a:r>
            <a:r>
              <a:rPr lang="en-US" b="1" dirty="0" err="1">
                <a:solidFill>
                  <a:schemeClr val="tx1"/>
                </a:solidFill>
              </a:rPr>
              <a:t>scientificName</a:t>
            </a:r>
            <a:r>
              <a:rPr lang="en-US" dirty="0">
                <a:solidFill>
                  <a:schemeClr val="tx1"/>
                </a:solidFill>
              </a:rPr>
              <a:t> and </a:t>
            </a:r>
            <a:r>
              <a:rPr lang="en-US" b="1" dirty="0" err="1">
                <a:solidFill>
                  <a:schemeClr val="tx1"/>
                </a:solidFill>
              </a:rPr>
              <a:t>mediaRecords</a:t>
            </a:r>
            <a:r>
              <a:rPr lang="en-US" dirty="0">
                <a:solidFill>
                  <a:schemeClr val="tx1"/>
                </a:solidFill>
              </a:rPr>
              <a:t> </a:t>
            </a:r>
          </a:p>
          <a:p>
            <a:r>
              <a:rPr lang="en-US" dirty="0">
                <a:solidFill>
                  <a:schemeClr val="tx1"/>
                </a:solidFill>
              </a:rPr>
              <a:t>I also love the package “</a:t>
            </a:r>
            <a:r>
              <a:rPr lang="en-US" b="1" dirty="0">
                <a:solidFill>
                  <a:schemeClr val="tx1"/>
                </a:solidFill>
              </a:rPr>
              <a:t>anytime</a:t>
            </a:r>
            <a:r>
              <a:rPr lang="en-US" dirty="0">
                <a:solidFill>
                  <a:schemeClr val="tx1"/>
                </a:solidFill>
              </a:rPr>
              <a:t>” for helping to manage dates – dates often are a REAL problem along multiple dimension.</a:t>
            </a:r>
          </a:p>
          <a:p>
            <a:pPr marL="0" indent="0">
              <a:buNone/>
            </a:pPr>
            <a:endParaRPr lang="en-US" i="1" dirty="0">
              <a:solidFill>
                <a:schemeClr val="tx1"/>
              </a:solidFill>
            </a:endParaRPr>
          </a:p>
        </p:txBody>
      </p:sp>
      <p:pic>
        <p:nvPicPr>
          <p:cNvPr id="6" name="Picture 5">
            <a:extLst>
              <a:ext uri="{FF2B5EF4-FFF2-40B4-BE49-F238E27FC236}">
                <a16:creationId xmlns:a16="http://schemas.microsoft.com/office/drawing/2014/main" id="{59440ABB-58AD-CC3D-75BB-A7D38B8C0094}"/>
              </a:ext>
            </a:extLst>
          </p:cNvPr>
          <p:cNvPicPr>
            <a:picLocks noChangeAspect="1"/>
          </p:cNvPicPr>
          <p:nvPr/>
        </p:nvPicPr>
        <p:blipFill>
          <a:blip r:embed="rId2"/>
          <a:stretch>
            <a:fillRect/>
          </a:stretch>
        </p:blipFill>
        <p:spPr>
          <a:xfrm>
            <a:off x="120253" y="1690688"/>
            <a:ext cx="8888145" cy="3564256"/>
          </a:xfrm>
          <a:prstGeom prst="rect">
            <a:avLst/>
          </a:prstGeom>
        </p:spPr>
      </p:pic>
      <p:sp>
        <p:nvSpPr>
          <p:cNvPr id="10" name="TextBox 9">
            <a:extLst>
              <a:ext uri="{FF2B5EF4-FFF2-40B4-BE49-F238E27FC236}">
                <a16:creationId xmlns:a16="http://schemas.microsoft.com/office/drawing/2014/main" id="{62C65056-EE50-21B8-E521-16CE9A45AE94}"/>
              </a:ext>
            </a:extLst>
          </p:cNvPr>
          <p:cNvSpPr txBox="1"/>
          <p:nvPr/>
        </p:nvSpPr>
        <p:spPr>
          <a:xfrm>
            <a:off x="1101969" y="5548923"/>
            <a:ext cx="6716711" cy="923330"/>
          </a:xfrm>
          <a:prstGeom prst="rect">
            <a:avLst/>
          </a:prstGeom>
          <a:noFill/>
        </p:spPr>
        <p:txBody>
          <a:bodyPr wrap="none" rtlCol="0">
            <a:spAutoFit/>
          </a:bodyPr>
          <a:lstStyle/>
          <a:p>
            <a:r>
              <a:rPr lang="en-US" dirty="0"/>
              <a:t>A snippet of a data download from </a:t>
            </a:r>
            <a:r>
              <a:rPr lang="en-US" dirty="0" err="1"/>
              <a:t>iDigBio</a:t>
            </a:r>
            <a:r>
              <a:rPr lang="en-US" dirty="0"/>
              <a:t> for </a:t>
            </a:r>
            <a:r>
              <a:rPr lang="en-US" i="1" dirty="0"/>
              <a:t>Acer</a:t>
            </a:r>
            <a:r>
              <a:rPr lang="en-US" dirty="0"/>
              <a:t> specimens.</a:t>
            </a:r>
          </a:p>
          <a:p>
            <a:r>
              <a:rPr lang="en-US" dirty="0"/>
              <a:t>Full dataset has &gt; 85 COLUMNS (!) and mixes Darwin Core and </a:t>
            </a:r>
            <a:r>
              <a:rPr lang="en-US" dirty="0" err="1"/>
              <a:t>iDigBio</a:t>
            </a:r>
            <a:endParaRPr lang="en-US" dirty="0"/>
          </a:p>
          <a:p>
            <a:r>
              <a:rPr lang="en-US" dirty="0"/>
              <a:t>-specific fields</a:t>
            </a:r>
          </a:p>
        </p:txBody>
      </p:sp>
    </p:spTree>
    <p:extLst>
      <p:ext uri="{BB962C8B-B14F-4D97-AF65-F5344CB8AC3E}">
        <p14:creationId xmlns:p14="http://schemas.microsoft.com/office/powerpoint/2010/main" val="179320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0A4B-0BB9-49A5-876F-E32285E8615B}"/>
              </a:ext>
            </a:extLst>
          </p:cNvPr>
          <p:cNvSpPr>
            <a:spLocks noGrp="1"/>
          </p:cNvSpPr>
          <p:nvPr>
            <p:ph type="title"/>
          </p:nvPr>
        </p:nvSpPr>
        <p:spPr>
          <a:xfrm>
            <a:off x="838200" y="83175"/>
            <a:ext cx="10515600" cy="1325563"/>
          </a:xfrm>
        </p:spPr>
        <p:txBody>
          <a:bodyPr>
            <a:normAutofit/>
          </a:bodyPr>
          <a:lstStyle/>
          <a:p>
            <a:r>
              <a:rPr lang="en-US" sz="3600" dirty="0"/>
              <a:t>Specimen record and dates – things that make me cry</a:t>
            </a:r>
          </a:p>
        </p:txBody>
      </p:sp>
      <p:pic>
        <p:nvPicPr>
          <p:cNvPr id="14338" name="Picture 2" descr="Sad. - Imgflip">
            <a:extLst>
              <a:ext uri="{FF2B5EF4-FFF2-40B4-BE49-F238E27FC236}">
                <a16:creationId xmlns:a16="http://schemas.microsoft.com/office/drawing/2014/main" id="{B7FA02AC-8ACF-9937-4325-9C8E820B5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688" y="1179642"/>
            <a:ext cx="3201377" cy="2658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ED9324-7BF5-D007-E517-0BE56F5A489C}"/>
              </a:ext>
            </a:extLst>
          </p:cNvPr>
          <p:cNvSpPr txBox="1"/>
          <p:nvPr/>
        </p:nvSpPr>
        <p:spPr>
          <a:xfrm>
            <a:off x="1033692" y="1416040"/>
            <a:ext cx="5056065" cy="3416320"/>
          </a:xfrm>
          <a:prstGeom prst="rect">
            <a:avLst/>
          </a:prstGeom>
          <a:noFill/>
        </p:spPr>
        <p:txBody>
          <a:bodyPr wrap="square" rtlCol="0">
            <a:spAutoFit/>
          </a:bodyPr>
          <a:lstStyle/>
          <a:p>
            <a:r>
              <a:rPr lang="en-US" dirty="0"/>
              <a:t>1.   Improbable dates:   7/1/1032 or 12/30/4092</a:t>
            </a:r>
          </a:p>
          <a:p>
            <a:pPr marL="285750" indent="-285750">
              <a:buFont typeface="Arial" panose="020B0604020202020204" pitchFamily="34" charset="0"/>
              <a:buChar char="•"/>
            </a:pPr>
            <a:endParaRPr lang="en-US" dirty="0"/>
          </a:p>
          <a:p>
            <a:r>
              <a:rPr lang="en-US" dirty="0"/>
              <a:t>2.    Dates that only have month and year but are   </a:t>
            </a:r>
          </a:p>
          <a:p>
            <a:r>
              <a:rPr lang="en-US" dirty="0"/>
              <a:t>       listed on the first of the month </a:t>
            </a:r>
          </a:p>
          <a:p>
            <a:endParaRPr lang="en-US" dirty="0"/>
          </a:p>
          <a:p>
            <a:r>
              <a:rPr lang="en-US" dirty="0"/>
              <a:t>3.   Dates that are transposed, for example </a:t>
            </a:r>
          </a:p>
          <a:p>
            <a:r>
              <a:rPr lang="en-US" dirty="0"/>
              <a:t>      3/6/1989 as digitized but actual date is   </a:t>
            </a:r>
          </a:p>
          <a:p>
            <a:r>
              <a:rPr lang="en-US" dirty="0"/>
              <a:t>      6/3/1989</a:t>
            </a:r>
          </a:p>
          <a:p>
            <a:endParaRPr lang="en-US" dirty="0"/>
          </a:p>
          <a:p>
            <a:pPr marL="342900" indent="-342900">
              <a:buAutoNum type="arabicPeriod" startAt="4"/>
            </a:pPr>
            <a:r>
              <a:rPr lang="en-US" dirty="0"/>
              <a:t>While #1 is bad, it can be filtered easily.  #2 and </a:t>
            </a:r>
          </a:p>
          <a:p>
            <a:r>
              <a:rPr lang="en-US" dirty="0"/>
              <a:t>       #3 are real pains that need careful attention</a:t>
            </a:r>
          </a:p>
          <a:p>
            <a:endParaRPr lang="en-US" dirty="0"/>
          </a:p>
        </p:txBody>
      </p:sp>
      <p:pic>
        <p:nvPicPr>
          <p:cNvPr id="6" name="Picture 5">
            <a:extLst>
              <a:ext uri="{FF2B5EF4-FFF2-40B4-BE49-F238E27FC236}">
                <a16:creationId xmlns:a16="http://schemas.microsoft.com/office/drawing/2014/main" id="{FE48129C-BD6E-AEC7-F473-C784A8258A8E}"/>
              </a:ext>
            </a:extLst>
          </p:cNvPr>
          <p:cNvPicPr>
            <a:picLocks noChangeAspect="1"/>
          </p:cNvPicPr>
          <p:nvPr/>
        </p:nvPicPr>
        <p:blipFill>
          <a:blip r:embed="rId3"/>
          <a:stretch>
            <a:fillRect/>
          </a:stretch>
        </p:blipFill>
        <p:spPr>
          <a:xfrm>
            <a:off x="7395902" y="4503096"/>
            <a:ext cx="4200556" cy="2214579"/>
          </a:xfrm>
          <a:prstGeom prst="rect">
            <a:avLst/>
          </a:prstGeom>
        </p:spPr>
      </p:pic>
      <p:cxnSp>
        <p:nvCxnSpPr>
          <p:cNvPr id="8" name="Straight Arrow Connector 7">
            <a:extLst>
              <a:ext uri="{FF2B5EF4-FFF2-40B4-BE49-F238E27FC236}">
                <a16:creationId xmlns:a16="http://schemas.microsoft.com/office/drawing/2014/main" id="{F93AD24D-2BC5-3213-602C-CCB7362E88A8}"/>
              </a:ext>
            </a:extLst>
          </p:cNvPr>
          <p:cNvCxnSpPr>
            <a:cxnSpLocks/>
          </p:cNvCxnSpPr>
          <p:nvPr/>
        </p:nvCxnSpPr>
        <p:spPr>
          <a:xfrm>
            <a:off x="5391150" y="2419350"/>
            <a:ext cx="2153992" cy="227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078380-25BF-A21F-92FC-2AC45F085068}"/>
              </a:ext>
            </a:extLst>
          </p:cNvPr>
          <p:cNvPicPr>
            <a:picLocks noChangeAspect="1"/>
          </p:cNvPicPr>
          <p:nvPr/>
        </p:nvPicPr>
        <p:blipFill>
          <a:blip r:embed="rId4"/>
          <a:stretch>
            <a:fillRect/>
          </a:stretch>
        </p:blipFill>
        <p:spPr>
          <a:xfrm>
            <a:off x="2689018" y="4725480"/>
            <a:ext cx="3957685" cy="2220380"/>
          </a:xfrm>
          <a:prstGeom prst="rect">
            <a:avLst/>
          </a:prstGeom>
        </p:spPr>
      </p:pic>
      <p:cxnSp>
        <p:nvCxnSpPr>
          <p:cNvPr id="15" name="Straight Arrow Connector 14">
            <a:extLst>
              <a:ext uri="{FF2B5EF4-FFF2-40B4-BE49-F238E27FC236}">
                <a16:creationId xmlns:a16="http://schemas.microsoft.com/office/drawing/2014/main" id="{FAA9EE84-7B11-76AB-B32E-F8D43543A5C1}"/>
              </a:ext>
            </a:extLst>
          </p:cNvPr>
          <p:cNvCxnSpPr>
            <a:cxnSpLocks/>
          </p:cNvCxnSpPr>
          <p:nvPr/>
        </p:nvCxnSpPr>
        <p:spPr>
          <a:xfrm flipH="1">
            <a:off x="6216650" y="5688266"/>
            <a:ext cx="10360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CD4C5F5-68A2-5100-C316-646EA25B7160}"/>
              </a:ext>
            </a:extLst>
          </p:cNvPr>
          <p:cNvSpPr txBox="1"/>
          <p:nvPr/>
        </p:nvSpPr>
        <p:spPr>
          <a:xfrm>
            <a:off x="5930900" y="5056830"/>
            <a:ext cx="1873738" cy="584775"/>
          </a:xfrm>
          <a:prstGeom prst="rect">
            <a:avLst/>
          </a:prstGeom>
          <a:noFill/>
        </p:spPr>
        <p:txBody>
          <a:bodyPr wrap="square" rtlCol="0">
            <a:spAutoFit/>
          </a:bodyPr>
          <a:lstStyle/>
          <a:p>
            <a:r>
              <a:rPr lang="en-US" sz="1600" dirty="0"/>
              <a:t>Filter out 1</a:t>
            </a:r>
            <a:r>
              <a:rPr lang="en-US" sz="1600" baseline="30000" dirty="0"/>
              <a:t>st</a:t>
            </a:r>
            <a:r>
              <a:rPr lang="en-US" sz="1600" dirty="0"/>
              <a:t> of month recs</a:t>
            </a:r>
          </a:p>
        </p:txBody>
      </p:sp>
    </p:spTree>
    <p:extLst>
      <p:ext uri="{BB962C8B-B14F-4D97-AF65-F5344CB8AC3E}">
        <p14:creationId xmlns:p14="http://schemas.microsoft.com/office/powerpoint/2010/main" val="767708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765A-0B44-329E-B862-8EE8480A695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6751F69B-2456-3EE0-2970-A7FECF12DE43}"/>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6983"/>
          <a:stretch/>
        </p:blipFill>
        <p:spPr>
          <a:xfrm>
            <a:off x="0" y="-585421"/>
            <a:ext cx="12926646" cy="8603112"/>
          </a:xfrm>
          <a:prstGeom prst="rect">
            <a:avLst/>
          </a:prstGeom>
        </p:spPr>
      </p:pic>
      <p:pic>
        <p:nvPicPr>
          <p:cNvPr id="6146" name="Picture 2" descr="upload.wikimedia.org/wikipedia/commons/1/1b/R_l...">
            <a:extLst>
              <a:ext uri="{FF2B5EF4-FFF2-40B4-BE49-F238E27FC236}">
                <a16:creationId xmlns:a16="http://schemas.microsoft.com/office/drawing/2014/main" id="{AFACA62E-6AF0-CB78-8036-0F8FE5596F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6092" y="4194540"/>
            <a:ext cx="948715" cy="736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2D3DE8-4404-270B-43EF-340633A042D9}"/>
              </a:ext>
            </a:extLst>
          </p:cNvPr>
          <p:cNvSpPr txBox="1"/>
          <p:nvPr/>
        </p:nvSpPr>
        <p:spPr>
          <a:xfrm>
            <a:off x="4947142" y="711201"/>
            <a:ext cx="6854092" cy="5570756"/>
          </a:xfrm>
          <a:prstGeom prst="rect">
            <a:avLst/>
          </a:prstGeom>
          <a:noFill/>
        </p:spPr>
        <p:txBody>
          <a:bodyPr wrap="square" rtlCol="0">
            <a:spAutoFit/>
          </a:bodyPr>
          <a:lstStyle/>
          <a:p>
            <a:pPr>
              <a:spcAft>
                <a:spcPts val="300"/>
              </a:spcAft>
            </a:pPr>
            <a:r>
              <a:rPr lang="en-US" sz="2400" b="1" dirty="0">
                <a:latin typeface="Arial" panose="020B0604020202020204" pitchFamily="34" charset="0"/>
                <a:cs typeface="Arial" panose="020B0604020202020204" pitchFamily="34" charset="0"/>
              </a:rPr>
              <a:t>Let’s Put This into a Recipe, Part 1: Assembling your data across aggregators:</a:t>
            </a:r>
          </a:p>
          <a:p>
            <a:pPr>
              <a:spcAft>
                <a:spcPts val="300"/>
              </a:spcAft>
            </a:pPr>
            <a:endParaRPr lang="en-US" sz="2400" dirty="0"/>
          </a:p>
          <a:p>
            <a:pPr marL="342900" indent="-342900">
              <a:spcAft>
                <a:spcPts val="300"/>
              </a:spcAft>
              <a:buFontTx/>
              <a:buChar char="-"/>
            </a:pPr>
            <a:r>
              <a:rPr lang="en-US" sz="2400" dirty="0">
                <a:latin typeface="Arial" panose="020B0604020202020204" pitchFamily="34" charset="0"/>
                <a:cs typeface="Arial" panose="020B0604020202020204" pitchFamily="34" charset="0"/>
              </a:rPr>
              <a:t>Download occurrence data from aggregators</a:t>
            </a:r>
          </a:p>
          <a:p>
            <a:pPr marL="342900" indent="-342900">
              <a:spcAft>
                <a:spcPts val="300"/>
              </a:spcAft>
              <a:buFontTx/>
              <a:buChar char="-"/>
            </a:pPr>
            <a:r>
              <a:rPr lang="en-US" sz="2400" dirty="0">
                <a:latin typeface="Arial" panose="020B0604020202020204" pitchFamily="34" charset="0"/>
                <a:cs typeface="Arial" panose="020B0604020202020204" pitchFamily="34" charset="0"/>
              </a:rPr>
              <a:t>Reduce your fields to a core set needed </a:t>
            </a:r>
          </a:p>
          <a:p>
            <a:pPr marL="342900" indent="-342900">
              <a:spcAft>
                <a:spcPts val="300"/>
              </a:spcAft>
              <a:buFontTx/>
              <a:buChar char="-"/>
            </a:pPr>
            <a:r>
              <a:rPr lang="en-US" sz="2400" dirty="0">
                <a:latin typeface="Arial" panose="020B0604020202020204" pitchFamily="34" charset="0"/>
                <a:cs typeface="Arial" panose="020B0604020202020204" pitchFamily="34" charset="0"/>
              </a:rPr>
              <a:t>Use anytime and/or </a:t>
            </a:r>
            <a:r>
              <a:rPr lang="en-US" sz="2400" dirty="0" err="1">
                <a:latin typeface="Arial" panose="020B0604020202020204" pitchFamily="34" charset="0"/>
                <a:cs typeface="Arial" panose="020B0604020202020204" pitchFamily="34" charset="0"/>
              </a:rPr>
              <a:t>lubridate</a:t>
            </a:r>
            <a:r>
              <a:rPr lang="en-US" sz="2400" dirty="0">
                <a:latin typeface="Arial" panose="020B0604020202020204" pitchFamily="34" charset="0"/>
                <a:cs typeface="Arial" panose="020B0604020202020204" pitchFamily="34" charset="0"/>
              </a:rPr>
              <a:t> to help assure data formats are ok  </a:t>
            </a:r>
          </a:p>
          <a:p>
            <a:pPr marL="342900" indent="-342900">
              <a:spcAft>
                <a:spcPts val="300"/>
              </a:spcAft>
              <a:buFontTx/>
              <a:buChar char="-"/>
            </a:pPr>
            <a:r>
              <a:rPr lang="en-US" sz="2400" dirty="0">
                <a:latin typeface="Arial" panose="020B0604020202020204" pitchFamily="34" charset="0"/>
                <a:cs typeface="Arial" panose="020B0604020202020204" pitchFamily="34" charset="0"/>
              </a:rPr>
              <a:t>Add a field that reminds you which record came from which aggregator (e.g. </a:t>
            </a:r>
            <a:r>
              <a:rPr lang="en-US" sz="2400" b="1" dirty="0" err="1">
                <a:latin typeface="Arial" panose="020B0604020202020204" pitchFamily="34" charset="0"/>
                <a:cs typeface="Arial" panose="020B0604020202020204" pitchFamily="34" charset="0"/>
              </a:rPr>
              <a:t>dplyr</a:t>
            </a:r>
            <a:r>
              <a:rPr lang="en-US" sz="2400" b="1" dirty="0">
                <a:latin typeface="Arial" panose="020B0604020202020204" pitchFamily="34" charset="0"/>
                <a:cs typeface="Arial" panose="020B0604020202020204" pitchFamily="34" charset="0"/>
              </a:rPr>
              <a:t>::mutate(</a:t>
            </a:r>
            <a:r>
              <a:rPr lang="en-US" sz="2400" b="1" dirty="0" err="1">
                <a:latin typeface="Arial" panose="020B0604020202020204" pitchFamily="34" charset="0"/>
                <a:cs typeface="Arial" panose="020B0604020202020204" pitchFamily="34" charset="0"/>
              </a:rPr>
              <a:t>dsource</a:t>
            </a: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iDigBio</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p>
          <a:p>
            <a:pPr marL="342900" indent="-342900">
              <a:spcAft>
                <a:spcPts val="300"/>
              </a:spcAft>
              <a:buFontTx/>
              <a:buChar char="-"/>
            </a:pPr>
            <a:r>
              <a:rPr lang="en-US" sz="2400" dirty="0" err="1">
                <a:latin typeface="Arial" panose="020B0604020202020204" pitchFamily="34" charset="0"/>
                <a:cs typeface="Arial" panose="020B0604020202020204" pitchFamily="34" charset="0"/>
              </a:rPr>
              <a:t>Concat</a:t>
            </a:r>
            <a:r>
              <a:rPr lang="en-US" sz="2400" dirty="0">
                <a:latin typeface="Arial" panose="020B0604020202020204" pitchFamily="34" charset="0"/>
                <a:cs typeface="Arial" panose="020B0604020202020204" pitchFamily="34" charset="0"/>
              </a:rPr>
              <a:t> your </a:t>
            </a:r>
            <a:r>
              <a:rPr lang="en-US" sz="2400" dirty="0" err="1">
                <a:latin typeface="Arial" panose="020B0604020202020204" pitchFamily="34" charset="0"/>
                <a:cs typeface="Arial" panose="020B0604020202020204" pitchFamily="34" charset="0"/>
              </a:rPr>
              <a:t>dataframes</a:t>
            </a:r>
            <a:r>
              <a:rPr lang="en-US" sz="2400" dirty="0">
                <a:latin typeface="Arial" panose="020B0604020202020204" pitchFamily="34" charset="0"/>
                <a:cs typeface="Arial" panose="020B0604020202020204" pitchFamily="34" charset="0"/>
              </a:rPr>
              <a:t> from each aggregator</a:t>
            </a:r>
          </a:p>
          <a:p>
            <a:pPr marL="342900" indent="-342900">
              <a:spcAft>
                <a:spcPts val="300"/>
              </a:spcAft>
              <a:buFontTx/>
              <a:buChar char="-"/>
            </a:pPr>
            <a:r>
              <a:rPr lang="en-US" sz="2400" dirty="0">
                <a:solidFill>
                  <a:srgbClr val="222222"/>
                </a:solidFill>
                <a:latin typeface="Arial" panose="020B0604020202020204" pitchFamily="34" charset="0"/>
                <a:cs typeface="Arial" panose="020B0604020202020204" pitchFamily="34" charset="0"/>
              </a:rPr>
              <a:t>I use </a:t>
            </a:r>
            <a:r>
              <a:rPr lang="en-US" sz="2400" b="1" dirty="0" err="1">
                <a:solidFill>
                  <a:srgbClr val="222222"/>
                </a:solidFill>
                <a:latin typeface="Arial" panose="020B0604020202020204" pitchFamily="34" charset="0"/>
                <a:cs typeface="Arial" panose="020B0604020202020204" pitchFamily="34" charset="0"/>
              </a:rPr>
              <a:t>dplyr</a:t>
            </a:r>
            <a:r>
              <a:rPr lang="en-US" sz="2400" b="1" dirty="0">
                <a:solidFill>
                  <a:srgbClr val="222222"/>
                </a:solidFill>
                <a:latin typeface="Arial" panose="020B0604020202020204" pitchFamily="34" charset="0"/>
                <a:cs typeface="Arial" panose="020B0604020202020204" pitchFamily="34" charset="0"/>
              </a:rPr>
              <a:t>::distinct</a:t>
            </a:r>
            <a:r>
              <a:rPr lang="en-US" sz="2400" dirty="0">
                <a:solidFill>
                  <a:srgbClr val="222222"/>
                </a:solidFill>
                <a:latin typeface="Arial" panose="020B0604020202020204" pitchFamily="34" charset="0"/>
                <a:cs typeface="Arial" panose="020B0604020202020204" pitchFamily="34" charset="0"/>
              </a:rPr>
              <a:t> to select distinct records date</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recordedBy</a:t>
            </a:r>
            <a:r>
              <a:rPr lang="en-US" sz="2400" b="0" i="0" dirty="0">
                <a:solidFill>
                  <a:srgbClr val="222222"/>
                </a:solidFill>
                <a:effectLst/>
                <a:latin typeface="Arial" panose="020B0604020202020204" pitchFamily="34" charset="0"/>
                <a:cs typeface="Arial" panose="020B0604020202020204" pitchFamily="34" charset="0"/>
              </a:rPr>
              <a:t>, county, </a:t>
            </a:r>
            <a:r>
              <a:rPr lang="en-US" sz="2400" b="0" i="0" dirty="0" err="1">
                <a:solidFill>
                  <a:srgbClr val="222222"/>
                </a:solidFill>
                <a:effectLst/>
                <a:latin typeface="Arial" panose="020B0604020202020204" pitchFamily="34" charset="0"/>
                <a:cs typeface="Arial" panose="020B0604020202020204" pitchFamily="34" charset="0"/>
              </a:rPr>
              <a:t>stateProvince</a:t>
            </a:r>
            <a:endParaRPr lang="en-US" sz="2400" dirty="0">
              <a:solidFill>
                <a:srgbClr val="222222"/>
              </a:solidFill>
              <a:latin typeface="Arial" panose="020B0604020202020204" pitchFamily="34" charset="0"/>
              <a:cs typeface="Arial" panose="020B0604020202020204" pitchFamily="34" charset="0"/>
            </a:endParaRPr>
          </a:p>
          <a:p>
            <a:pPr>
              <a:spcAft>
                <a:spcPts val="300"/>
              </a:spcAft>
            </a:pPr>
            <a:endParaRPr lang="en-US" sz="2400" dirty="0"/>
          </a:p>
        </p:txBody>
      </p:sp>
    </p:spTree>
    <p:extLst>
      <p:ext uri="{BB962C8B-B14F-4D97-AF65-F5344CB8AC3E}">
        <p14:creationId xmlns:p14="http://schemas.microsoft.com/office/powerpoint/2010/main" val="381202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do T, R, and sec. mean on a label?">
            <a:extLst>
              <a:ext uri="{FF2B5EF4-FFF2-40B4-BE49-F238E27FC236}">
                <a16:creationId xmlns:a16="http://schemas.microsoft.com/office/drawing/2014/main" id="{CD5FCC55-9333-0F3F-4D4A-468FF910DA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287" r="27572"/>
          <a:stretch/>
        </p:blipFill>
        <p:spPr bwMode="auto">
          <a:xfrm>
            <a:off x="382951" y="1453193"/>
            <a:ext cx="5939694" cy="395161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7150D890-985B-10D1-C6E1-3C0AFBBF5C02}"/>
              </a:ext>
            </a:extLst>
          </p:cNvPr>
          <p:cNvSpPr>
            <a:spLocks noGrp="1"/>
          </p:cNvSpPr>
          <p:nvPr>
            <p:ph idx="1"/>
          </p:nvPr>
        </p:nvSpPr>
        <p:spPr>
          <a:xfrm>
            <a:off x="6568440" y="406400"/>
            <a:ext cx="5463540" cy="620150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indent="0">
              <a:buNone/>
            </a:pPr>
            <a:r>
              <a:rPr lang="en-US" sz="2400" b="1" u="sng" dirty="0">
                <a:solidFill>
                  <a:schemeClr val="tx1"/>
                </a:solidFill>
              </a:rPr>
              <a:t>What about </a:t>
            </a:r>
            <a:r>
              <a:rPr lang="en-US" sz="2400" b="1" u="sng" dirty="0" err="1">
                <a:solidFill>
                  <a:schemeClr val="tx1"/>
                </a:solidFill>
              </a:rPr>
              <a:t>georeferences</a:t>
            </a:r>
            <a:r>
              <a:rPr lang="en-US" sz="2400" b="1" u="sng" dirty="0">
                <a:solidFill>
                  <a:schemeClr val="tx1"/>
                </a:solidFill>
              </a:rPr>
              <a:t>?</a:t>
            </a:r>
          </a:p>
          <a:p>
            <a:pPr marL="0" indent="0">
              <a:buNone/>
            </a:pPr>
            <a:endParaRPr lang="en-US" sz="2400" b="1" u="sng" dirty="0">
              <a:solidFill>
                <a:schemeClr val="tx1"/>
              </a:solidFill>
            </a:endParaRPr>
          </a:p>
          <a:p>
            <a:r>
              <a:rPr lang="en-US" sz="2400" dirty="0">
                <a:solidFill>
                  <a:schemeClr val="tx1"/>
                </a:solidFill>
              </a:rPr>
              <a:t>This is where herbarium data is particularly tricky!  </a:t>
            </a:r>
          </a:p>
          <a:p>
            <a:r>
              <a:rPr lang="en-US" sz="2400" dirty="0">
                <a:solidFill>
                  <a:schemeClr val="tx1"/>
                </a:solidFill>
              </a:rPr>
              <a:t>To get credible estimates of phenology for a species during a year, </a:t>
            </a:r>
            <a:r>
              <a:rPr lang="en-US" sz="2400" b="1" dirty="0">
                <a:solidFill>
                  <a:schemeClr val="tx1"/>
                </a:solidFill>
              </a:rPr>
              <a:t>you typically need ~10 records where the state of interest (e.g. flowers) are present </a:t>
            </a:r>
            <a:r>
              <a:rPr lang="en-US" sz="2400" dirty="0">
                <a:solidFill>
                  <a:schemeClr val="tx1"/>
                </a:solidFill>
              </a:rPr>
              <a:t>in a region and year of interest. </a:t>
            </a:r>
          </a:p>
          <a:p>
            <a:r>
              <a:rPr lang="en-US" sz="2400" i="1" dirty="0" err="1">
                <a:solidFill>
                  <a:schemeClr val="tx1"/>
                </a:solidFill>
              </a:rPr>
              <a:t>Georeferences</a:t>
            </a:r>
            <a:r>
              <a:rPr lang="en-US" sz="2400" i="1" dirty="0">
                <a:solidFill>
                  <a:schemeClr val="tx1"/>
                </a:solidFill>
              </a:rPr>
              <a:t> are only available for ~30% of records online, a major data limitation</a:t>
            </a:r>
            <a:r>
              <a:rPr lang="en-US" sz="2400" dirty="0">
                <a:solidFill>
                  <a:schemeClr val="tx1"/>
                </a:solidFill>
              </a:rPr>
              <a:t>.  </a:t>
            </a:r>
          </a:p>
          <a:p>
            <a:r>
              <a:rPr lang="en-US" sz="2400" dirty="0">
                <a:solidFill>
                  <a:schemeClr val="tx1"/>
                </a:solidFill>
              </a:rPr>
              <a:t>I’ve used </a:t>
            </a:r>
            <a:r>
              <a:rPr lang="en-US" sz="2400" b="1" dirty="0">
                <a:solidFill>
                  <a:schemeClr val="tx1"/>
                </a:solidFill>
              </a:rPr>
              <a:t>county centroid</a:t>
            </a:r>
            <a:r>
              <a:rPr lang="en-US" sz="2400" dirty="0">
                <a:solidFill>
                  <a:schemeClr val="tx1"/>
                </a:solidFill>
              </a:rPr>
              <a:t> as a proxy estimate: </a:t>
            </a:r>
            <a:r>
              <a:rPr lang="en-US" sz="2400" b="1" dirty="0">
                <a:solidFill>
                  <a:schemeClr val="tx1"/>
                </a:solidFill>
              </a:rPr>
              <a:t>&gt;80% of records have a county/state/country</a:t>
            </a:r>
            <a:r>
              <a:rPr lang="en-US" sz="2400" dirty="0">
                <a:solidFill>
                  <a:schemeClr val="tx1"/>
                </a:solidFill>
              </a:rPr>
              <a:t>.  </a:t>
            </a:r>
          </a:p>
          <a:p>
            <a:r>
              <a:rPr lang="en-US" sz="2400" dirty="0">
                <a:solidFill>
                  <a:schemeClr val="tx1"/>
                </a:solidFill>
              </a:rPr>
              <a:t>If you do use a coarse approximation (e.g. county centroid) for </a:t>
            </a:r>
            <a:r>
              <a:rPr lang="en-US" sz="2400" dirty="0" err="1">
                <a:solidFill>
                  <a:schemeClr val="tx1"/>
                </a:solidFill>
              </a:rPr>
              <a:t>georeferences</a:t>
            </a:r>
            <a:r>
              <a:rPr lang="en-US" sz="2400" dirty="0">
                <a:solidFill>
                  <a:schemeClr val="tx1"/>
                </a:solidFill>
              </a:rPr>
              <a:t>, you need to fit </a:t>
            </a:r>
            <a:r>
              <a:rPr lang="en-US" sz="2400" dirty="0" err="1">
                <a:solidFill>
                  <a:schemeClr val="tx1"/>
                </a:solidFill>
              </a:rPr>
              <a:t>pheno</a:t>
            </a:r>
            <a:r>
              <a:rPr lang="en-US" sz="2400" dirty="0">
                <a:solidFill>
                  <a:schemeClr val="tx1"/>
                </a:solidFill>
              </a:rPr>
              <a:t>-estimates </a:t>
            </a:r>
            <a:r>
              <a:rPr lang="en-US" sz="2400" i="1" dirty="0">
                <a:solidFill>
                  <a:schemeClr val="tx1"/>
                </a:solidFill>
              </a:rPr>
              <a:t>at even coarser resolution</a:t>
            </a:r>
          </a:p>
        </p:txBody>
      </p:sp>
    </p:spTree>
    <p:extLst>
      <p:ext uri="{BB962C8B-B14F-4D97-AF65-F5344CB8AC3E}">
        <p14:creationId xmlns:p14="http://schemas.microsoft.com/office/powerpoint/2010/main" val="384723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Where do we go from here? | Pleasantville Church of Christ">
            <a:extLst>
              <a:ext uri="{FF2B5EF4-FFF2-40B4-BE49-F238E27FC236}">
                <a16:creationId xmlns:a16="http://schemas.microsoft.com/office/drawing/2014/main" id="{A66BADA0-16AB-DE3E-76F7-E8D5E283C6EA}"/>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922829" y="-143635"/>
            <a:ext cx="15280292" cy="70016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DF90DF-C463-6218-C574-CD3E5D0D085D}"/>
              </a:ext>
            </a:extLst>
          </p:cNvPr>
          <p:cNvSpPr>
            <a:spLocks noGrp="1"/>
          </p:cNvSpPr>
          <p:nvPr>
            <p:ph type="title"/>
          </p:nvPr>
        </p:nvSpPr>
        <p:spPr>
          <a:xfrm>
            <a:off x="6256020" y="279856"/>
            <a:ext cx="5509260" cy="1608455"/>
          </a:xfrm>
        </p:spPr>
        <p:txBody>
          <a:bodyPr>
            <a:noAutofit/>
          </a:bodyPr>
          <a:lstStyle/>
          <a:p>
            <a:r>
              <a:rPr lang="en-US" sz="3200" b="1" dirty="0"/>
              <a:t>So we have a cleaned, de-duped, integrated set of specimens occurrences data in a </a:t>
            </a:r>
            <a:r>
              <a:rPr lang="en-US" sz="3200" b="1" dirty="0" err="1"/>
              <a:t>dataframe</a:t>
            </a:r>
            <a:r>
              <a:rPr lang="en-US" sz="3200" b="1" dirty="0"/>
              <a:t> – what next?</a:t>
            </a:r>
          </a:p>
        </p:txBody>
      </p:sp>
      <p:sp>
        <p:nvSpPr>
          <p:cNvPr id="4" name="TextBox 3">
            <a:extLst>
              <a:ext uri="{FF2B5EF4-FFF2-40B4-BE49-F238E27FC236}">
                <a16:creationId xmlns:a16="http://schemas.microsoft.com/office/drawing/2014/main" id="{BB26FB72-FCE4-49E8-F4BD-0E1910A7E81F}"/>
              </a:ext>
            </a:extLst>
          </p:cNvPr>
          <p:cNvSpPr txBox="1"/>
          <p:nvPr/>
        </p:nvSpPr>
        <p:spPr>
          <a:xfrm>
            <a:off x="6347460" y="2423160"/>
            <a:ext cx="550926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need to download images using URLs in occurrence dataset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need to look at the images and annotate phenology presence/absence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need to join those phenology </a:t>
            </a:r>
            <a:r>
              <a:rPr lang="en-US" sz="2400" dirty="0" err="1"/>
              <a:t>pres</a:t>
            </a:r>
            <a:r>
              <a:rPr lang="en-US" sz="2400" dirty="0"/>
              <a:t>/abs. data back to occ. Dataset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need to make some analysis choices prior to generating </a:t>
            </a:r>
            <a:r>
              <a:rPr lang="en-US" sz="2400" dirty="0" err="1"/>
              <a:t>phenoestimates</a:t>
            </a:r>
            <a:endParaRPr lang="en-US" sz="2400" dirty="0"/>
          </a:p>
        </p:txBody>
      </p:sp>
    </p:spTree>
    <p:extLst>
      <p:ext uri="{BB962C8B-B14F-4D97-AF65-F5344CB8AC3E}">
        <p14:creationId xmlns:p14="http://schemas.microsoft.com/office/powerpoint/2010/main" val="65548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EECB-4ECD-6AA4-1E4E-5FD9184A9A7D}"/>
              </a:ext>
            </a:extLst>
          </p:cNvPr>
          <p:cNvSpPr>
            <a:spLocks noGrp="1"/>
          </p:cNvSpPr>
          <p:nvPr>
            <p:ph type="title"/>
          </p:nvPr>
        </p:nvSpPr>
        <p:spPr/>
        <p:txBody>
          <a:bodyPr/>
          <a:lstStyle/>
          <a:p>
            <a:r>
              <a:rPr lang="en-US" dirty="0"/>
              <a:t>Plant phenology is multifaceted and complex</a:t>
            </a:r>
          </a:p>
        </p:txBody>
      </p:sp>
      <p:pic>
        <p:nvPicPr>
          <p:cNvPr id="5" name="Picture 4">
            <a:extLst>
              <a:ext uri="{FF2B5EF4-FFF2-40B4-BE49-F238E27FC236}">
                <a16:creationId xmlns:a16="http://schemas.microsoft.com/office/drawing/2014/main" id="{6DD3FC82-6681-64AA-4C57-E1A42976B15A}"/>
              </a:ext>
            </a:extLst>
          </p:cNvPr>
          <p:cNvPicPr>
            <a:picLocks noChangeAspect="1"/>
          </p:cNvPicPr>
          <p:nvPr/>
        </p:nvPicPr>
        <p:blipFill>
          <a:blip r:embed="rId2"/>
          <a:stretch>
            <a:fillRect/>
          </a:stretch>
        </p:blipFill>
        <p:spPr>
          <a:xfrm>
            <a:off x="992968" y="2504275"/>
            <a:ext cx="4932990" cy="2277275"/>
          </a:xfrm>
          <a:prstGeom prst="rect">
            <a:avLst/>
          </a:prstGeom>
        </p:spPr>
      </p:pic>
      <p:sp>
        <p:nvSpPr>
          <p:cNvPr id="6" name="TextBox 5">
            <a:extLst>
              <a:ext uri="{FF2B5EF4-FFF2-40B4-BE49-F238E27FC236}">
                <a16:creationId xmlns:a16="http://schemas.microsoft.com/office/drawing/2014/main" id="{54CAC47D-7268-A576-1F58-6446364A15AB}"/>
              </a:ext>
            </a:extLst>
          </p:cNvPr>
          <p:cNvSpPr txBox="1"/>
          <p:nvPr/>
        </p:nvSpPr>
        <p:spPr>
          <a:xfrm>
            <a:off x="6267451" y="2025650"/>
            <a:ext cx="52451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Describing phenology is surprisingly complicated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think about phenology as having phases</a:t>
            </a:r>
          </a:p>
          <a:p>
            <a:r>
              <a:rPr lang="en-US" dirty="0"/>
              <a:t>      or stages, or you can think of “events”</a:t>
            </a:r>
          </a:p>
          <a:p>
            <a:endParaRPr lang="en-US" dirty="0"/>
          </a:p>
          <a:p>
            <a:pPr marL="285750" indent="-285750">
              <a:buFont typeface="Arial" panose="020B0604020202020204" pitchFamily="34" charset="0"/>
              <a:buChar char="•"/>
            </a:pPr>
            <a:r>
              <a:rPr lang="en-US" dirty="0"/>
              <a:t>For example, a plant may have unfolding leaves that then later transition to unfolded leaves</a:t>
            </a:r>
          </a:p>
          <a:p>
            <a:endParaRPr lang="en-US" dirty="0"/>
          </a:p>
          <a:p>
            <a:pPr marL="285750" indent="-285750">
              <a:buFont typeface="Arial" panose="020B0604020202020204" pitchFamily="34" charset="0"/>
              <a:buChar char="•"/>
            </a:pPr>
            <a:r>
              <a:rPr lang="en-US" dirty="0"/>
              <a:t>A plant can also simultaneously have unfolding and unfolded leaves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very comprehensive set of phenology definitions was published by Stucky et al. (I am in author) in the Plant Phenology Ontology </a:t>
            </a:r>
          </a:p>
        </p:txBody>
      </p:sp>
    </p:spTree>
    <p:extLst>
      <p:ext uri="{BB962C8B-B14F-4D97-AF65-F5344CB8AC3E}">
        <p14:creationId xmlns:p14="http://schemas.microsoft.com/office/powerpoint/2010/main" val="1815679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4149-24E5-7EC5-3573-2556E1BA4DF0}"/>
              </a:ext>
            </a:extLst>
          </p:cNvPr>
          <p:cNvSpPr>
            <a:spLocks noGrp="1"/>
          </p:cNvSpPr>
          <p:nvPr>
            <p:ph type="title"/>
          </p:nvPr>
        </p:nvSpPr>
        <p:spPr>
          <a:xfrm>
            <a:off x="838200" y="233025"/>
            <a:ext cx="10515600" cy="1325563"/>
          </a:xfrm>
        </p:spPr>
        <p:txBody>
          <a:bodyPr>
            <a:normAutofit/>
          </a:bodyPr>
          <a:lstStyle/>
          <a:p>
            <a:r>
              <a:rPr lang="en-US" b="1" u="sng" dirty="0"/>
              <a:t>Downloading images from aggregators</a:t>
            </a:r>
          </a:p>
        </p:txBody>
      </p:sp>
      <p:sp>
        <p:nvSpPr>
          <p:cNvPr id="3" name="Content Placeholder 2">
            <a:extLst>
              <a:ext uri="{FF2B5EF4-FFF2-40B4-BE49-F238E27FC236}">
                <a16:creationId xmlns:a16="http://schemas.microsoft.com/office/drawing/2014/main" id="{D0FF3DC5-E9C3-916C-CEB2-7A92B6F4F4D0}"/>
              </a:ext>
            </a:extLst>
          </p:cNvPr>
          <p:cNvSpPr>
            <a:spLocks noGrp="1"/>
          </p:cNvSpPr>
          <p:nvPr>
            <p:ph idx="1"/>
          </p:nvPr>
        </p:nvSpPr>
        <p:spPr>
          <a:xfrm>
            <a:off x="739158" y="1558588"/>
            <a:ext cx="8288090" cy="4745108"/>
          </a:xfrm>
        </p:spPr>
        <p:txBody>
          <a:bodyPr>
            <a:normAutofit lnSpcReduction="10000"/>
          </a:bodyPr>
          <a:lstStyle/>
          <a:p>
            <a:r>
              <a:rPr lang="en-US" dirty="0"/>
              <a:t>I use R for this; basically the function “</a:t>
            </a:r>
            <a:r>
              <a:rPr lang="en-US" dirty="0" err="1"/>
              <a:t>download.file</a:t>
            </a:r>
            <a:r>
              <a:rPr lang="en-US" dirty="0"/>
              <a:t>” wrapped up in a loop </a:t>
            </a:r>
          </a:p>
          <a:p>
            <a:r>
              <a:rPr lang="en-US" dirty="0"/>
              <a:t>Which grabs each URL to an image for each record in your </a:t>
            </a:r>
            <a:r>
              <a:rPr lang="en-US" dirty="0" err="1"/>
              <a:t>dataframe</a:t>
            </a:r>
            <a:endParaRPr lang="en-US" dirty="0"/>
          </a:p>
          <a:p>
            <a:r>
              <a:rPr lang="en-US" dirty="0"/>
              <a:t>And saves those images to your hard drive</a:t>
            </a:r>
          </a:p>
          <a:p>
            <a:r>
              <a:rPr lang="en-US" dirty="0"/>
              <a:t>There are challenges here too:  multiple images per record etc. </a:t>
            </a:r>
          </a:p>
          <a:p>
            <a:r>
              <a:rPr lang="en-US" dirty="0"/>
              <a:t>You can also use this handy tool for </a:t>
            </a:r>
            <a:r>
              <a:rPr lang="en-US" dirty="0" err="1"/>
              <a:t>iDigBio</a:t>
            </a:r>
            <a:r>
              <a:rPr lang="en-US" dirty="0"/>
              <a:t> written in Python by Brian Stucky:  https://gitlab.com/stuckyb/herbarium_phenology/-/blob/master/src/download_images.py</a:t>
            </a:r>
          </a:p>
        </p:txBody>
      </p:sp>
      <p:pic>
        <p:nvPicPr>
          <p:cNvPr id="9218" name="Picture 2" descr="What is a Download?">
            <a:extLst>
              <a:ext uri="{FF2B5EF4-FFF2-40B4-BE49-F238E27FC236}">
                <a16:creationId xmlns:a16="http://schemas.microsoft.com/office/drawing/2014/main" id="{D764EDF9-3DCC-39C6-B54E-D5DE76AA8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341" y="2357919"/>
            <a:ext cx="2916262" cy="354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88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D6DF-4743-349A-6E34-6B9CBD2F7BC7}"/>
              </a:ext>
            </a:extLst>
          </p:cNvPr>
          <p:cNvSpPr>
            <a:spLocks noGrp="1"/>
          </p:cNvSpPr>
          <p:nvPr>
            <p:ph type="title"/>
          </p:nvPr>
        </p:nvSpPr>
        <p:spPr/>
        <p:txBody>
          <a:bodyPr/>
          <a:lstStyle/>
          <a:p>
            <a:r>
              <a:rPr lang="en-US" dirty="0"/>
              <a:t>So you downloaded images:  What next?  You have to score phenology!</a:t>
            </a:r>
          </a:p>
        </p:txBody>
      </p:sp>
      <p:pic>
        <p:nvPicPr>
          <p:cNvPr id="5" name="Picture 4">
            <a:extLst>
              <a:ext uri="{FF2B5EF4-FFF2-40B4-BE49-F238E27FC236}">
                <a16:creationId xmlns:a16="http://schemas.microsoft.com/office/drawing/2014/main" id="{41ED7381-8E19-C76B-A7D2-B4911C03571E}"/>
              </a:ext>
            </a:extLst>
          </p:cNvPr>
          <p:cNvPicPr>
            <a:picLocks noChangeAspect="1"/>
          </p:cNvPicPr>
          <p:nvPr/>
        </p:nvPicPr>
        <p:blipFill>
          <a:blip r:embed="rId2"/>
          <a:stretch>
            <a:fillRect/>
          </a:stretch>
        </p:blipFill>
        <p:spPr>
          <a:xfrm>
            <a:off x="244355" y="1875775"/>
            <a:ext cx="7821122" cy="4221650"/>
          </a:xfrm>
          <a:prstGeom prst="rect">
            <a:avLst/>
          </a:prstGeom>
        </p:spPr>
      </p:pic>
      <p:sp>
        <p:nvSpPr>
          <p:cNvPr id="6" name="TextBox 5">
            <a:extLst>
              <a:ext uri="{FF2B5EF4-FFF2-40B4-BE49-F238E27FC236}">
                <a16:creationId xmlns:a16="http://schemas.microsoft.com/office/drawing/2014/main" id="{3CA48D4E-D572-2306-978C-E7C1F7BB6CF5}"/>
              </a:ext>
            </a:extLst>
          </p:cNvPr>
          <p:cNvSpPr txBox="1"/>
          <p:nvPr/>
        </p:nvSpPr>
        <p:spPr>
          <a:xfrm>
            <a:off x="8256296" y="1875775"/>
            <a:ext cx="3935704"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We use this great tool called “</a:t>
            </a:r>
            <a:r>
              <a:rPr lang="en-US" dirty="0" err="1"/>
              <a:t>imageant</a:t>
            </a:r>
            <a:r>
              <a:rPr lang="en-US" dirty="0"/>
              <a:t>” also </a:t>
            </a:r>
            <a:r>
              <a:rPr lang="en-US" dirty="0" err="1"/>
              <a:t>dev’d</a:t>
            </a:r>
            <a:r>
              <a:rPr lang="en-US" dirty="0"/>
              <a:t> by B. Stucky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Imageant</a:t>
            </a:r>
            <a:r>
              <a:rPr lang="en-US" dirty="0"/>
              <a:t> is a tool for annotating images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write your own simple script for keystrokes that capture what you see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gives you zoom/pam options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allows you to set up multiple conditionals to simplify scoring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is highly crash-proof</a:t>
            </a:r>
          </a:p>
        </p:txBody>
      </p:sp>
    </p:spTree>
    <p:extLst>
      <p:ext uri="{BB962C8B-B14F-4D97-AF65-F5344CB8AC3E}">
        <p14:creationId xmlns:p14="http://schemas.microsoft.com/office/powerpoint/2010/main" val="3801080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765A-0B44-329E-B862-8EE8480A695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6751F69B-2456-3EE0-2970-A7FECF12DE43}"/>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6983"/>
          <a:stretch/>
        </p:blipFill>
        <p:spPr>
          <a:xfrm>
            <a:off x="0" y="-585421"/>
            <a:ext cx="12926646" cy="8603112"/>
          </a:xfrm>
          <a:prstGeom prst="rect">
            <a:avLst/>
          </a:prstGeom>
        </p:spPr>
      </p:pic>
      <p:pic>
        <p:nvPicPr>
          <p:cNvPr id="6146" name="Picture 2" descr="upload.wikimedia.org/wikipedia/commons/1/1b/R_l...">
            <a:extLst>
              <a:ext uri="{FF2B5EF4-FFF2-40B4-BE49-F238E27FC236}">
                <a16:creationId xmlns:a16="http://schemas.microsoft.com/office/drawing/2014/main" id="{AFACA62E-6AF0-CB78-8036-0F8FE5596F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6092" y="4194540"/>
            <a:ext cx="948715" cy="736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2D3DE8-4404-270B-43EF-340633A042D9}"/>
              </a:ext>
            </a:extLst>
          </p:cNvPr>
          <p:cNvSpPr txBox="1"/>
          <p:nvPr/>
        </p:nvSpPr>
        <p:spPr>
          <a:xfrm>
            <a:off x="4947142" y="711201"/>
            <a:ext cx="6854092" cy="5086008"/>
          </a:xfrm>
          <a:prstGeom prst="rect">
            <a:avLst/>
          </a:prstGeom>
          <a:noFill/>
        </p:spPr>
        <p:txBody>
          <a:bodyPr wrap="square" rtlCol="0">
            <a:spAutoFit/>
          </a:bodyPr>
          <a:lstStyle/>
          <a:p>
            <a:pPr>
              <a:spcAft>
                <a:spcPts val="300"/>
              </a:spcAft>
            </a:pPr>
            <a:r>
              <a:rPr lang="en-US" sz="2400" b="1" dirty="0">
                <a:latin typeface="Arial" panose="020B0604020202020204" pitchFamily="34" charset="0"/>
                <a:cs typeface="Arial" panose="020B0604020202020204" pitchFamily="34" charset="0"/>
              </a:rPr>
              <a:t>Recipe 2: Getting your data ready for analyses</a:t>
            </a:r>
          </a:p>
          <a:p>
            <a:pPr>
              <a:spcAft>
                <a:spcPts val="300"/>
              </a:spcAft>
            </a:pPr>
            <a:endParaRPr lang="en-US" sz="2400" dirty="0"/>
          </a:p>
          <a:p>
            <a:pPr marL="342900" indent="-342900">
              <a:spcAft>
                <a:spcPts val="300"/>
              </a:spcAft>
              <a:buFontTx/>
              <a:buChar char="-"/>
            </a:pPr>
            <a:r>
              <a:rPr lang="en-US" sz="2400" dirty="0">
                <a:latin typeface="Arial" panose="020B0604020202020204" pitchFamily="34" charset="0"/>
                <a:cs typeface="Arial" panose="020B0604020202020204" pitchFamily="34" charset="0"/>
              </a:rPr>
              <a:t>Download images by finding the URLs that point to remote images in your specimen records </a:t>
            </a:r>
          </a:p>
          <a:p>
            <a:pPr marL="342900" indent="-342900">
              <a:spcAft>
                <a:spcPts val="300"/>
              </a:spcAft>
              <a:buFontTx/>
              <a:buChar char="-"/>
            </a:pPr>
            <a:r>
              <a:rPr lang="en-US" sz="2400" dirty="0">
                <a:latin typeface="Arial" panose="020B0604020202020204" pitchFamily="34" charset="0"/>
                <a:cs typeface="Arial" panose="020B0604020202020204" pitchFamily="34" charset="0"/>
              </a:rPr>
              <a:t>Use a tool that helps you make annotation fast and easy (</a:t>
            </a:r>
            <a:r>
              <a:rPr lang="en-US" sz="2400" dirty="0" err="1">
                <a:latin typeface="Arial" panose="020B0604020202020204" pitchFamily="34" charset="0"/>
                <a:cs typeface="Arial" panose="020B0604020202020204" pitchFamily="34" charset="0"/>
              </a:rPr>
              <a:t>imageant</a:t>
            </a:r>
            <a:r>
              <a:rPr lang="en-US" sz="2400" dirty="0">
                <a:latin typeface="Arial" panose="020B0604020202020204" pitchFamily="34" charset="0"/>
                <a:cs typeface="Arial" panose="020B0604020202020204" pitchFamily="34" charset="0"/>
              </a:rPr>
              <a:t> is awesome for this)</a:t>
            </a:r>
          </a:p>
          <a:p>
            <a:pPr marL="342900" indent="-342900">
              <a:spcAft>
                <a:spcPts val="300"/>
              </a:spcAft>
              <a:buFontTx/>
              <a:buChar char="-"/>
            </a:pPr>
            <a:r>
              <a:rPr lang="en-US" sz="2400" dirty="0">
                <a:latin typeface="Arial" panose="020B0604020202020204" pitchFamily="34" charset="0"/>
                <a:cs typeface="Arial" panose="020B0604020202020204" pitchFamily="34" charset="0"/>
              </a:rPr>
              <a:t>Join your annotations back to the </a:t>
            </a:r>
            <a:r>
              <a:rPr lang="en-US" sz="2400" dirty="0" err="1">
                <a:latin typeface="Arial" panose="020B0604020202020204" pitchFamily="34" charset="0"/>
                <a:cs typeface="Arial" panose="020B0604020202020204" pitchFamily="34" charset="0"/>
              </a:rPr>
              <a:t>dataframe</a:t>
            </a:r>
            <a:r>
              <a:rPr lang="en-US" sz="2400" dirty="0">
                <a:latin typeface="Arial" panose="020B0604020202020204" pitchFamily="34" charset="0"/>
                <a:cs typeface="Arial" panose="020B0604020202020204" pitchFamily="34" charset="0"/>
              </a:rPr>
              <a:t> that has specimen metadata </a:t>
            </a:r>
          </a:p>
          <a:p>
            <a:pPr marL="342900" indent="-342900">
              <a:spcAft>
                <a:spcPts val="300"/>
              </a:spcAft>
              <a:buFontTx/>
              <a:buChar char="-"/>
            </a:pPr>
            <a:r>
              <a:rPr lang="en-US" sz="2400" dirty="0">
                <a:latin typeface="Arial" panose="020B0604020202020204" pitchFamily="34" charset="0"/>
                <a:cs typeface="Arial" panose="020B0604020202020204" pitchFamily="34" charset="0"/>
              </a:rPr>
              <a:t>Filter out records that don’t have the </a:t>
            </a:r>
            <a:r>
              <a:rPr lang="en-US" sz="2400" dirty="0" err="1">
                <a:latin typeface="Arial" panose="020B0604020202020204" pitchFamily="34" charset="0"/>
                <a:cs typeface="Arial" panose="020B0604020202020204" pitchFamily="34" charset="0"/>
              </a:rPr>
              <a:t>phenophase</a:t>
            </a:r>
            <a:r>
              <a:rPr lang="en-US" sz="2400" dirty="0">
                <a:latin typeface="Arial" panose="020B0604020202020204" pitchFamily="34" charset="0"/>
                <a:cs typeface="Arial" panose="020B0604020202020204" pitchFamily="34" charset="0"/>
              </a:rPr>
              <a:t> of interest present (if you are doing presence-only modeling)</a:t>
            </a:r>
          </a:p>
        </p:txBody>
      </p:sp>
    </p:spTree>
    <p:extLst>
      <p:ext uri="{BB962C8B-B14F-4D97-AF65-F5344CB8AC3E}">
        <p14:creationId xmlns:p14="http://schemas.microsoft.com/office/powerpoint/2010/main" val="3282471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CD0D4-9407-1DAE-2C51-31328E8A82C7}"/>
              </a:ext>
            </a:extLst>
          </p:cNvPr>
          <p:cNvSpPr>
            <a:spLocks noGrp="1"/>
          </p:cNvSpPr>
          <p:nvPr>
            <p:ph type="title"/>
          </p:nvPr>
        </p:nvSpPr>
        <p:spPr/>
        <p:txBody>
          <a:bodyPr/>
          <a:lstStyle/>
          <a:p>
            <a:r>
              <a:rPr lang="en-US" dirty="0"/>
              <a:t>What about other data sources?</a:t>
            </a:r>
          </a:p>
        </p:txBody>
      </p:sp>
      <p:pic>
        <p:nvPicPr>
          <p:cNvPr id="5" name="Content Placeholder 4">
            <a:extLst>
              <a:ext uri="{FF2B5EF4-FFF2-40B4-BE49-F238E27FC236}">
                <a16:creationId xmlns:a16="http://schemas.microsoft.com/office/drawing/2014/main" id="{B59BE842-0FAB-4A68-DF60-ECC9A402C1F5}"/>
              </a:ext>
            </a:extLst>
          </p:cNvPr>
          <p:cNvPicPr>
            <a:picLocks noGrp="1" noChangeAspect="1"/>
          </p:cNvPicPr>
          <p:nvPr>
            <p:ph idx="1"/>
          </p:nvPr>
        </p:nvPicPr>
        <p:blipFill>
          <a:blip r:embed="rId2"/>
          <a:stretch>
            <a:fillRect/>
          </a:stretch>
        </p:blipFill>
        <p:spPr>
          <a:xfrm>
            <a:off x="148492" y="1969559"/>
            <a:ext cx="8362462" cy="4042095"/>
          </a:xfrm>
        </p:spPr>
      </p:pic>
      <p:sp>
        <p:nvSpPr>
          <p:cNvPr id="8" name="TextBox 7">
            <a:extLst>
              <a:ext uri="{FF2B5EF4-FFF2-40B4-BE49-F238E27FC236}">
                <a16:creationId xmlns:a16="http://schemas.microsoft.com/office/drawing/2014/main" id="{D8B78ACC-2087-E186-5794-DB322F058EB9}"/>
              </a:ext>
            </a:extLst>
          </p:cNvPr>
          <p:cNvSpPr txBox="1"/>
          <p:nvPr/>
        </p:nvSpPr>
        <p:spPr>
          <a:xfrm>
            <a:off x="8628185" y="1790003"/>
            <a:ext cx="3235570"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t>iNaturalist</a:t>
            </a:r>
            <a:r>
              <a:rPr lang="en-US" sz="2000" b="1" dirty="0"/>
              <a:t> is a great resource for phenology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And the approach for gathering phenology data from </a:t>
            </a:r>
            <a:r>
              <a:rPr lang="en-US" sz="2000" dirty="0" err="1"/>
              <a:t>iNat</a:t>
            </a:r>
            <a:r>
              <a:rPr lang="en-US" sz="2000" dirty="0"/>
              <a:t> is the same as for herbarium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fact, GBIF already has a lot of the Research Grade specimens in its platform</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You still need to annotate phenology</a:t>
            </a:r>
          </a:p>
        </p:txBody>
      </p:sp>
    </p:spTree>
    <p:extLst>
      <p:ext uri="{BB962C8B-B14F-4D97-AF65-F5344CB8AC3E}">
        <p14:creationId xmlns:p14="http://schemas.microsoft.com/office/powerpoint/2010/main" val="51177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8A8F-C260-45E0-97E5-19DBEAB387D0}"/>
              </a:ext>
            </a:extLst>
          </p:cNvPr>
          <p:cNvSpPr>
            <a:spLocks noGrp="1"/>
          </p:cNvSpPr>
          <p:nvPr>
            <p:ph type="title"/>
          </p:nvPr>
        </p:nvSpPr>
        <p:spPr/>
        <p:txBody>
          <a:bodyPr/>
          <a:lstStyle/>
          <a:p>
            <a:r>
              <a:rPr lang="en-US" dirty="0"/>
              <a:t>What about other data resources</a:t>
            </a:r>
          </a:p>
        </p:txBody>
      </p:sp>
      <p:pic>
        <p:nvPicPr>
          <p:cNvPr id="5" name="Picture 4">
            <a:extLst>
              <a:ext uri="{FF2B5EF4-FFF2-40B4-BE49-F238E27FC236}">
                <a16:creationId xmlns:a16="http://schemas.microsoft.com/office/drawing/2014/main" id="{B2A90E16-B2FB-2464-FD37-D3D27ACDD557}"/>
              </a:ext>
            </a:extLst>
          </p:cNvPr>
          <p:cNvPicPr>
            <a:picLocks noChangeAspect="1"/>
          </p:cNvPicPr>
          <p:nvPr/>
        </p:nvPicPr>
        <p:blipFill>
          <a:blip r:embed="rId2"/>
          <a:stretch>
            <a:fillRect/>
          </a:stretch>
        </p:blipFill>
        <p:spPr>
          <a:xfrm>
            <a:off x="404795" y="1508110"/>
            <a:ext cx="4791110" cy="4057680"/>
          </a:xfrm>
          <a:prstGeom prst="rect">
            <a:avLst/>
          </a:prstGeom>
        </p:spPr>
      </p:pic>
      <p:pic>
        <p:nvPicPr>
          <p:cNvPr id="8" name="Picture 7">
            <a:extLst>
              <a:ext uri="{FF2B5EF4-FFF2-40B4-BE49-F238E27FC236}">
                <a16:creationId xmlns:a16="http://schemas.microsoft.com/office/drawing/2014/main" id="{B5FAA57A-C161-9CA6-4ED7-17CCEA42AFD4}"/>
              </a:ext>
            </a:extLst>
          </p:cNvPr>
          <p:cNvPicPr>
            <a:picLocks noChangeAspect="1"/>
          </p:cNvPicPr>
          <p:nvPr/>
        </p:nvPicPr>
        <p:blipFill>
          <a:blip r:embed="rId3"/>
          <a:stretch>
            <a:fillRect/>
          </a:stretch>
        </p:blipFill>
        <p:spPr>
          <a:xfrm>
            <a:off x="3838979" y="3237988"/>
            <a:ext cx="6186533" cy="3267099"/>
          </a:xfrm>
          <a:prstGeom prst="rect">
            <a:avLst/>
          </a:prstGeom>
        </p:spPr>
      </p:pic>
      <p:sp>
        <p:nvSpPr>
          <p:cNvPr id="10" name="TextBox 9">
            <a:extLst>
              <a:ext uri="{FF2B5EF4-FFF2-40B4-BE49-F238E27FC236}">
                <a16:creationId xmlns:a16="http://schemas.microsoft.com/office/drawing/2014/main" id="{30263927-5AB6-7909-0C69-7FB85B7F9F35}"/>
              </a:ext>
            </a:extLst>
          </p:cNvPr>
          <p:cNvSpPr txBox="1"/>
          <p:nvPr/>
        </p:nvSpPr>
        <p:spPr>
          <a:xfrm>
            <a:off x="5399974" y="1587175"/>
            <a:ext cx="608076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Citizen science phenology monitoring programs stretch back hundreds of years!</a:t>
            </a:r>
          </a:p>
          <a:p>
            <a:pPr marL="285750" indent="-285750">
              <a:buFont typeface="Arial" panose="020B0604020202020204" pitchFamily="34" charset="0"/>
              <a:buChar char="•"/>
            </a:pPr>
            <a:r>
              <a:rPr lang="en-US" dirty="0"/>
              <a:t>Some reporting “in the literature” e.g. British Met Soc.</a:t>
            </a:r>
          </a:p>
          <a:p>
            <a:pPr marL="285750" indent="-285750">
              <a:buFont typeface="Arial" panose="020B0604020202020204" pitchFamily="34" charset="0"/>
              <a:buChar char="•"/>
            </a:pPr>
            <a:r>
              <a:rPr lang="en-US" dirty="0"/>
              <a:t>And there are national and international programs still going</a:t>
            </a:r>
          </a:p>
          <a:p>
            <a:pPr marL="285750" indent="-285750">
              <a:buFont typeface="Arial" panose="020B0604020202020204" pitchFamily="34" charset="0"/>
              <a:buChar char="•"/>
            </a:pPr>
            <a:r>
              <a:rPr lang="en-US" dirty="0"/>
              <a:t>Lots of data – but all require care handling </a:t>
            </a:r>
          </a:p>
          <a:p>
            <a:r>
              <a:rPr lang="en-US" dirty="0"/>
              <a:t> </a:t>
            </a:r>
          </a:p>
        </p:txBody>
      </p:sp>
      <p:sp>
        <p:nvSpPr>
          <p:cNvPr id="11" name="Rectangle 10">
            <a:extLst>
              <a:ext uri="{FF2B5EF4-FFF2-40B4-BE49-F238E27FC236}">
                <a16:creationId xmlns:a16="http://schemas.microsoft.com/office/drawing/2014/main" id="{39282750-4EB7-39BF-F07D-FA4B6E02B0D0}"/>
              </a:ext>
            </a:extLst>
          </p:cNvPr>
          <p:cNvSpPr/>
          <p:nvPr/>
        </p:nvSpPr>
        <p:spPr>
          <a:xfrm>
            <a:off x="3838979" y="3237988"/>
            <a:ext cx="6440401" cy="333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1253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PhenoCam network harnesses 'big data' to predict impact of warmer climate  on ecosystem productivity and carbon cycling">
            <a:extLst>
              <a:ext uri="{FF2B5EF4-FFF2-40B4-BE49-F238E27FC236}">
                <a16:creationId xmlns:a16="http://schemas.microsoft.com/office/drawing/2014/main" id="{D9A7A8CE-7CEE-01A7-01B3-982873990A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759" r="2" b="11830"/>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1AC7D0-0CA5-4D1E-B5E1-4E0DA60992D3}"/>
              </a:ext>
            </a:extLst>
          </p:cNvPr>
          <p:cNvSpPr>
            <a:spLocks noGrp="1"/>
          </p:cNvSpPr>
          <p:nvPr>
            <p:ph type="title"/>
          </p:nvPr>
        </p:nvSpPr>
        <p:spPr>
          <a:xfrm>
            <a:off x="8054124" y="544739"/>
            <a:ext cx="3822189" cy="1899912"/>
          </a:xfrm>
        </p:spPr>
        <p:txBody>
          <a:bodyPr>
            <a:normAutofit/>
          </a:bodyPr>
          <a:lstStyle/>
          <a:p>
            <a:r>
              <a:rPr lang="en-US" sz="4000" dirty="0"/>
              <a:t>One last resource</a:t>
            </a:r>
          </a:p>
        </p:txBody>
      </p:sp>
      <p:sp>
        <p:nvSpPr>
          <p:cNvPr id="4" name="Content Placeholder 3">
            <a:extLst>
              <a:ext uri="{FF2B5EF4-FFF2-40B4-BE49-F238E27FC236}">
                <a16:creationId xmlns:a16="http://schemas.microsoft.com/office/drawing/2014/main" id="{176292C9-DAC2-E27A-0426-A1A03C5AAD66}"/>
              </a:ext>
            </a:extLst>
          </p:cNvPr>
          <p:cNvSpPr>
            <a:spLocks noGrp="1"/>
          </p:cNvSpPr>
          <p:nvPr>
            <p:ph idx="1"/>
          </p:nvPr>
        </p:nvSpPr>
        <p:spPr>
          <a:xfrm>
            <a:off x="8054125" y="2504958"/>
            <a:ext cx="3822189" cy="3742762"/>
          </a:xfrm>
        </p:spPr>
        <p:txBody>
          <a:bodyPr>
            <a:normAutofit fontScale="85000" lnSpcReduction="20000"/>
          </a:bodyPr>
          <a:lstStyle/>
          <a:p>
            <a:r>
              <a:rPr lang="en-US" sz="2000" dirty="0" err="1"/>
              <a:t>Phenocams</a:t>
            </a:r>
            <a:r>
              <a:rPr lang="en-US" sz="2000" dirty="0"/>
              <a:t> are cameras with special sensors </a:t>
            </a:r>
          </a:p>
          <a:p>
            <a:endParaRPr lang="en-US" sz="2000" dirty="0"/>
          </a:p>
          <a:p>
            <a:r>
              <a:rPr lang="en-US" sz="2000" dirty="0"/>
              <a:t>They are deployed to form a broad network globally </a:t>
            </a:r>
          </a:p>
          <a:p>
            <a:endParaRPr lang="en-US" sz="2000" dirty="0"/>
          </a:p>
          <a:p>
            <a:r>
              <a:rPr lang="en-US" sz="2000" dirty="0"/>
              <a:t>They monitor phenology at the community level</a:t>
            </a:r>
          </a:p>
          <a:p>
            <a:endParaRPr lang="en-US" sz="2000" dirty="0"/>
          </a:p>
          <a:p>
            <a:r>
              <a:rPr lang="en-US" sz="2000" dirty="0"/>
              <a:t>And are more focused on leaf phenology </a:t>
            </a:r>
          </a:p>
          <a:p>
            <a:endParaRPr lang="en-US" sz="2000" dirty="0"/>
          </a:p>
          <a:p>
            <a:r>
              <a:rPr lang="en-US" sz="2000" dirty="0"/>
              <a:t>May be hard to assemble with “whole plant” observations.</a:t>
            </a:r>
          </a:p>
          <a:p>
            <a:endParaRPr lang="en-US" sz="2000" dirty="0"/>
          </a:p>
          <a:p>
            <a:endParaRPr lang="en-US" sz="2000" dirty="0"/>
          </a:p>
        </p:txBody>
      </p:sp>
    </p:spTree>
    <p:extLst>
      <p:ext uri="{BB962C8B-B14F-4D97-AF65-F5344CB8AC3E}">
        <p14:creationId xmlns:p14="http://schemas.microsoft.com/office/powerpoint/2010/main" val="420764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485A8-96B3-DC1F-AA6C-EC10D0CBECF8}"/>
              </a:ext>
            </a:extLst>
          </p:cNvPr>
          <p:cNvSpPr>
            <a:spLocks noGrp="1"/>
          </p:cNvSpPr>
          <p:nvPr>
            <p:ph type="title"/>
          </p:nvPr>
        </p:nvSpPr>
        <p:spPr/>
        <p:txBody>
          <a:bodyPr/>
          <a:lstStyle/>
          <a:p>
            <a:pPr algn="ctr"/>
            <a:r>
              <a:rPr lang="en-US" dirty="0"/>
              <a:t>So how do we actually make </a:t>
            </a:r>
            <a:br>
              <a:rPr lang="en-US" dirty="0"/>
            </a:br>
            <a:r>
              <a:rPr lang="en-US" dirty="0"/>
              <a:t>phenology estimates</a:t>
            </a:r>
          </a:p>
        </p:txBody>
      </p:sp>
      <p:sp>
        <p:nvSpPr>
          <p:cNvPr id="3" name="Content Placeholder 2">
            <a:extLst>
              <a:ext uri="{FF2B5EF4-FFF2-40B4-BE49-F238E27FC236}">
                <a16:creationId xmlns:a16="http://schemas.microsoft.com/office/drawing/2014/main" id="{D37122C9-A972-4541-EF73-83BF2800A7B8}"/>
              </a:ext>
            </a:extLst>
          </p:cNvPr>
          <p:cNvSpPr>
            <a:spLocks noGrp="1"/>
          </p:cNvSpPr>
          <p:nvPr>
            <p:ph idx="1"/>
          </p:nvPr>
        </p:nvSpPr>
        <p:spPr>
          <a:xfrm>
            <a:off x="625487" y="2065110"/>
            <a:ext cx="7829550" cy="4351338"/>
          </a:xfrm>
        </p:spPr>
        <p:txBody>
          <a:bodyPr/>
          <a:lstStyle/>
          <a:p>
            <a:pPr>
              <a:spcAft>
                <a:spcPts val="600"/>
              </a:spcAft>
            </a:pPr>
            <a:r>
              <a:rPr lang="en-US" sz="2400" dirty="0"/>
              <a:t>In most cases we are interested in “species-cell-year” combinations</a:t>
            </a:r>
          </a:p>
          <a:p>
            <a:pPr lvl="1">
              <a:spcAft>
                <a:spcPts val="600"/>
              </a:spcAft>
            </a:pPr>
            <a:r>
              <a:rPr lang="en-US" sz="2000" dirty="0"/>
              <a:t>What was the phenology of species X in Year Y in location Z?</a:t>
            </a:r>
          </a:p>
          <a:p>
            <a:pPr>
              <a:spcAft>
                <a:spcPts val="600"/>
              </a:spcAft>
            </a:pPr>
            <a:r>
              <a:rPr lang="en-US" sz="2400" dirty="0"/>
              <a:t>And we want to link those </a:t>
            </a:r>
            <a:r>
              <a:rPr lang="en-US" sz="2400" dirty="0" err="1"/>
              <a:t>phenoestimates</a:t>
            </a:r>
            <a:r>
              <a:rPr lang="en-US" sz="2400" dirty="0"/>
              <a:t> with environmental estimates from those same years &amp; locations</a:t>
            </a:r>
          </a:p>
          <a:p>
            <a:pPr>
              <a:spcAft>
                <a:spcPts val="600"/>
              </a:spcAft>
            </a:pPr>
            <a:r>
              <a:rPr lang="en-US" sz="2400" dirty="0"/>
              <a:t>The way we do this utilizes R and its excellent tools for aggregating data into spatial and temporal units</a:t>
            </a:r>
          </a:p>
          <a:p>
            <a:pPr>
              <a:spcAft>
                <a:spcPts val="600"/>
              </a:spcAft>
            </a:pPr>
            <a:r>
              <a:rPr lang="en-US" sz="2400" dirty="0"/>
              <a:t>This has become even easier with packages such as “sf”</a:t>
            </a:r>
          </a:p>
          <a:p>
            <a:pPr marL="0" indent="0">
              <a:spcAft>
                <a:spcPts val="600"/>
              </a:spcAft>
              <a:buNone/>
            </a:pPr>
            <a:endParaRPr lang="en-US" sz="2400" dirty="0"/>
          </a:p>
          <a:p>
            <a:pPr marL="0" indent="0">
              <a:buNone/>
            </a:pPr>
            <a:endParaRPr lang="en-US" dirty="0"/>
          </a:p>
        </p:txBody>
      </p:sp>
      <p:pic>
        <p:nvPicPr>
          <p:cNvPr id="15362" name="Picture 2" descr="Essential Biodiversity Variables - EU BON European Biodiversity Portal">
            <a:extLst>
              <a:ext uri="{FF2B5EF4-FFF2-40B4-BE49-F238E27FC236}">
                <a16:creationId xmlns:a16="http://schemas.microsoft.com/office/drawing/2014/main" id="{396C0440-86DC-3488-9C39-3517EE93F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5071" y="2071689"/>
            <a:ext cx="3230428" cy="42358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2092611-38AF-544A-1667-C4C22152075E}"/>
              </a:ext>
            </a:extLst>
          </p:cNvPr>
          <p:cNvSpPr/>
          <p:nvPr/>
        </p:nvSpPr>
        <p:spPr>
          <a:xfrm>
            <a:off x="8395189" y="1713035"/>
            <a:ext cx="748811" cy="623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632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C105-A949-B2A1-C299-A457C008F014}"/>
              </a:ext>
            </a:extLst>
          </p:cNvPr>
          <p:cNvSpPr>
            <a:spLocks noGrp="1"/>
          </p:cNvSpPr>
          <p:nvPr>
            <p:ph type="title"/>
          </p:nvPr>
        </p:nvSpPr>
        <p:spPr/>
        <p:txBody>
          <a:bodyPr/>
          <a:lstStyle/>
          <a:p>
            <a:r>
              <a:rPr lang="en-US" b="1" dirty="0" err="1"/>
              <a:t>Phenoestimates</a:t>
            </a:r>
            <a:r>
              <a:rPr lang="en-US" b="1" dirty="0"/>
              <a:t> 2</a:t>
            </a:r>
            <a:r>
              <a:rPr lang="en-US" dirty="0"/>
              <a:t> – Getting the last few yards</a:t>
            </a:r>
          </a:p>
        </p:txBody>
      </p:sp>
      <p:pic>
        <p:nvPicPr>
          <p:cNvPr id="5" name="Picture 4">
            <a:extLst>
              <a:ext uri="{FF2B5EF4-FFF2-40B4-BE49-F238E27FC236}">
                <a16:creationId xmlns:a16="http://schemas.microsoft.com/office/drawing/2014/main" id="{6A499394-9BE0-F26F-E35D-51E38BF90071}"/>
              </a:ext>
            </a:extLst>
          </p:cNvPr>
          <p:cNvPicPr>
            <a:picLocks noChangeAspect="1"/>
          </p:cNvPicPr>
          <p:nvPr/>
        </p:nvPicPr>
        <p:blipFill rotWithShape="1">
          <a:blip r:embed="rId2"/>
          <a:srcRect l="13071"/>
          <a:stretch/>
        </p:blipFill>
        <p:spPr>
          <a:xfrm>
            <a:off x="7877905" y="2178037"/>
            <a:ext cx="3908197" cy="3543326"/>
          </a:xfrm>
          <a:prstGeom prst="rect">
            <a:avLst/>
          </a:prstGeom>
        </p:spPr>
      </p:pic>
      <p:sp>
        <p:nvSpPr>
          <p:cNvPr id="6" name="Content Placeholder 2">
            <a:extLst>
              <a:ext uri="{FF2B5EF4-FFF2-40B4-BE49-F238E27FC236}">
                <a16:creationId xmlns:a16="http://schemas.microsoft.com/office/drawing/2014/main" id="{F96CB761-5B92-F63F-1465-40E2F80C7AF6}"/>
              </a:ext>
            </a:extLst>
          </p:cNvPr>
          <p:cNvSpPr>
            <a:spLocks noGrp="1"/>
          </p:cNvSpPr>
          <p:nvPr>
            <p:ph idx="1"/>
          </p:nvPr>
        </p:nvSpPr>
        <p:spPr>
          <a:xfrm>
            <a:off x="673100" y="1825624"/>
            <a:ext cx="7829550" cy="4351338"/>
          </a:xfrm>
        </p:spPr>
        <p:txBody>
          <a:bodyPr/>
          <a:lstStyle/>
          <a:p>
            <a:pPr marL="0" indent="0">
              <a:spcAft>
                <a:spcPts val="600"/>
              </a:spcAft>
              <a:buNone/>
            </a:pPr>
            <a:endParaRPr lang="en-US" sz="2400" dirty="0"/>
          </a:p>
          <a:p>
            <a:pPr marL="0" indent="0">
              <a:buNone/>
            </a:pPr>
            <a:endParaRPr lang="en-US" dirty="0"/>
          </a:p>
        </p:txBody>
      </p:sp>
      <p:sp>
        <p:nvSpPr>
          <p:cNvPr id="7" name="Content Placeholder 2">
            <a:extLst>
              <a:ext uri="{FF2B5EF4-FFF2-40B4-BE49-F238E27FC236}">
                <a16:creationId xmlns:a16="http://schemas.microsoft.com/office/drawing/2014/main" id="{16B7B38A-78B2-684E-6C5F-E80E0FBDE9A1}"/>
              </a:ext>
            </a:extLst>
          </p:cNvPr>
          <p:cNvSpPr txBox="1">
            <a:spLocks/>
          </p:cNvSpPr>
          <p:nvPr/>
        </p:nvSpPr>
        <p:spPr>
          <a:xfrm>
            <a:off x="584200" y="1960560"/>
            <a:ext cx="782955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400" dirty="0"/>
              <a:t>We can use just a few lines of code in R to generate a gridded map of North America – this is at coarse grain (250kmx250km) resolution</a:t>
            </a:r>
          </a:p>
          <a:p>
            <a:pPr>
              <a:spcAft>
                <a:spcPts val="600"/>
              </a:spcAft>
            </a:pPr>
            <a:r>
              <a:rPr lang="en-US" sz="2400" dirty="0"/>
              <a:t>Use an equal area map not latitude and longitude</a:t>
            </a:r>
          </a:p>
          <a:p>
            <a:pPr>
              <a:spcAft>
                <a:spcPts val="600"/>
              </a:spcAft>
            </a:pPr>
            <a:r>
              <a:rPr lang="en-US" sz="2400" dirty="0"/>
              <a:t>Make sure to number your grid.  It’s super easy! e.g. mutate(</a:t>
            </a:r>
            <a:r>
              <a:rPr lang="en-US" sz="2400" dirty="0" err="1"/>
              <a:t>st_sf</a:t>
            </a:r>
            <a:r>
              <a:rPr lang="en-US" sz="2400" dirty="0"/>
              <a:t>(geometry = grids2), </a:t>
            </a:r>
            <a:r>
              <a:rPr lang="en-US" sz="2400" dirty="0" err="1"/>
              <a:t>id_cells</a:t>
            </a:r>
            <a:r>
              <a:rPr lang="en-US" sz="2400" dirty="0"/>
              <a:t> = 1:n()</a:t>
            </a:r>
          </a:p>
          <a:p>
            <a:pPr>
              <a:spcAft>
                <a:spcPts val="600"/>
              </a:spcAft>
            </a:pPr>
            <a:r>
              <a:rPr lang="en-US" sz="2400" dirty="0"/>
              <a:t>Now we can take our presence records, convert them to the same projection, and then spatially join them to the grid </a:t>
            </a:r>
          </a:p>
          <a:p>
            <a:pPr>
              <a:spcAft>
                <a:spcPts val="600"/>
              </a:spcAft>
            </a:pPr>
            <a:r>
              <a:rPr lang="en-US" sz="2400" dirty="0"/>
              <a:t>We need to do that per year and per species (use </a:t>
            </a:r>
            <a:r>
              <a:rPr lang="en-US" sz="2400" dirty="0" err="1"/>
              <a:t>group_by</a:t>
            </a:r>
            <a:r>
              <a:rPr lang="en-US" sz="2400" dirty="0"/>
              <a:t>)</a:t>
            </a:r>
          </a:p>
          <a:p>
            <a:pPr>
              <a:spcAft>
                <a:spcPts val="600"/>
              </a:spcAft>
            </a:pPr>
            <a:r>
              <a:rPr lang="en-US" sz="2400" dirty="0"/>
              <a:t>We also need to filter those cells that don’t have enough records for </a:t>
            </a:r>
            <a:r>
              <a:rPr lang="en-US" sz="2400" dirty="0" err="1"/>
              <a:t>phenoestimates</a:t>
            </a:r>
            <a:r>
              <a:rPr lang="en-US" sz="2400" dirty="0"/>
              <a:t> (this number varies – how do you choose?)</a:t>
            </a:r>
          </a:p>
          <a:p>
            <a:pPr>
              <a:spcAft>
                <a:spcPts val="600"/>
              </a:spcAft>
            </a:pPr>
            <a:r>
              <a:rPr lang="en-US" sz="2400" dirty="0"/>
              <a:t>And once done -  you can use </a:t>
            </a:r>
            <a:r>
              <a:rPr lang="en-US" sz="2400" dirty="0" err="1"/>
              <a:t>Phenesse</a:t>
            </a:r>
            <a:r>
              <a:rPr lang="en-US" sz="2400" dirty="0"/>
              <a:t> to make estimates!  </a:t>
            </a:r>
          </a:p>
          <a:p>
            <a:pPr>
              <a:spcAft>
                <a:spcPts val="600"/>
              </a:spcAft>
            </a:pPr>
            <a:endParaRPr lang="en-US" sz="2400" dirty="0"/>
          </a:p>
          <a:p>
            <a:pPr>
              <a:spcAft>
                <a:spcPts val="600"/>
              </a:spcAft>
            </a:pPr>
            <a:endParaRPr lang="en-US" sz="2400" dirty="0"/>
          </a:p>
          <a:p>
            <a:pPr marL="0" indent="0">
              <a:spcAft>
                <a:spcPts val="600"/>
              </a:spcAft>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17085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2D9A-B5EA-A825-1C2E-1BF2288EE95C}"/>
              </a:ext>
            </a:extLst>
          </p:cNvPr>
          <p:cNvSpPr>
            <a:spLocks noGrp="1"/>
          </p:cNvSpPr>
          <p:nvPr>
            <p:ph type="title"/>
          </p:nvPr>
        </p:nvSpPr>
        <p:spPr/>
        <p:txBody>
          <a:bodyPr>
            <a:normAutofit/>
          </a:bodyPr>
          <a:lstStyle/>
          <a:p>
            <a:r>
              <a:rPr lang="en-US" sz="3200" b="1" dirty="0"/>
              <a:t>Phenoestimates3:</a:t>
            </a:r>
            <a:br>
              <a:rPr lang="en-US" sz="3200" b="1" dirty="0"/>
            </a:br>
            <a:r>
              <a:rPr lang="en-US" sz="3200" b="1" dirty="0"/>
              <a:t>Let’s dig in</a:t>
            </a:r>
            <a:r>
              <a:rPr lang="en-US" sz="3200" dirty="0"/>
              <a:t>: filtering cells that don’t have enough records</a:t>
            </a:r>
          </a:p>
        </p:txBody>
      </p:sp>
      <p:sp>
        <p:nvSpPr>
          <p:cNvPr id="3" name="Content Placeholder 2">
            <a:extLst>
              <a:ext uri="{FF2B5EF4-FFF2-40B4-BE49-F238E27FC236}">
                <a16:creationId xmlns:a16="http://schemas.microsoft.com/office/drawing/2014/main" id="{2FE91CCE-80B1-A781-F641-49B09AE1546B}"/>
              </a:ext>
            </a:extLst>
          </p:cNvPr>
          <p:cNvSpPr>
            <a:spLocks noGrp="1"/>
          </p:cNvSpPr>
          <p:nvPr>
            <p:ph idx="1"/>
          </p:nvPr>
        </p:nvSpPr>
        <p:spPr/>
        <p:txBody>
          <a:bodyPr>
            <a:normAutofit fontScale="92500" lnSpcReduction="20000"/>
          </a:bodyPr>
          <a:lstStyle/>
          <a:p>
            <a:r>
              <a:rPr lang="en-US" sz="2400" dirty="0"/>
              <a:t>I have focused on the following criteria </a:t>
            </a:r>
          </a:p>
          <a:p>
            <a:pPr lvl="1"/>
            <a:r>
              <a:rPr lang="en-US" sz="2000" i="1" dirty="0"/>
              <a:t>Number of unique observations</a:t>
            </a:r>
          </a:p>
          <a:p>
            <a:pPr lvl="1"/>
            <a:r>
              <a:rPr lang="en-US" sz="2000" i="1" dirty="0"/>
              <a:t>Number of unique observers</a:t>
            </a:r>
          </a:p>
          <a:p>
            <a:pPr marL="457200" lvl="1" indent="0">
              <a:buNone/>
            </a:pPr>
            <a:endParaRPr lang="en-US" sz="2000" i="1" dirty="0"/>
          </a:p>
          <a:p>
            <a:pPr marL="0" indent="0">
              <a:buNone/>
            </a:pPr>
            <a:r>
              <a:rPr lang="en-US" sz="2400" i="1" dirty="0"/>
              <a:t>So what do we do?</a:t>
            </a:r>
          </a:p>
          <a:p>
            <a:r>
              <a:rPr lang="en-US" sz="2400" b="1" dirty="0"/>
              <a:t>Filter out specimen records </a:t>
            </a:r>
            <a:r>
              <a:rPr lang="en-US" sz="2400" dirty="0"/>
              <a:t>collected by the same person on the same day in the same location </a:t>
            </a:r>
          </a:p>
          <a:p>
            <a:r>
              <a:rPr lang="en-US" sz="2400" dirty="0"/>
              <a:t> </a:t>
            </a:r>
            <a:r>
              <a:rPr lang="en-US" sz="2400" b="1" dirty="0"/>
              <a:t>Count the number of observations and observers </a:t>
            </a:r>
            <a:r>
              <a:rPr lang="en-US" sz="2400" dirty="0"/>
              <a:t>in each cell/year/species unit.</a:t>
            </a:r>
          </a:p>
          <a:p>
            <a:r>
              <a:rPr lang="en-US" sz="2400" dirty="0"/>
              <a:t>If observation count is below 6 or 7 and observer count is below 4 or 5 – estimating edges of the phenology phase (onset or offset) is very hard.  </a:t>
            </a:r>
          </a:p>
          <a:p>
            <a:r>
              <a:rPr lang="en-US" sz="2400" b="1" dirty="0"/>
              <a:t>So filter out cells with low observation/observer #</a:t>
            </a:r>
          </a:p>
          <a:p>
            <a:pPr lvl="1"/>
            <a:r>
              <a:rPr lang="en-US" sz="2000" dirty="0"/>
              <a:t>BUT you may still get ok </a:t>
            </a:r>
            <a:r>
              <a:rPr lang="en-US" sz="2000" b="1" dirty="0"/>
              <a:t>mean estimates </a:t>
            </a:r>
            <a:r>
              <a:rPr lang="en-US" sz="2000" dirty="0"/>
              <a:t>with even fewer recs.</a:t>
            </a:r>
          </a:p>
          <a:p>
            <a:r>
              <a:rPr lang="en-US" sz="2400" b="1" dirty="0"/>
              <a:t>Always keep your observation count and observer count </a:t>
            </a:r>
            <a:r>
              <a:rPr lang="en-US" sz="2400" dirty="0"/>
              <a:t>associated with cell/year/species – WHY?</a:t>
            </a:r>
          </a:p>
        </p:txBody>
      </p:sp>
    </p:spTree>
    <p:extLst>
      <p:ext uri="{BB962C8B-B14F-4D97-AF65-F5344CB8AC3E}">
        <p14:creationId xmlns:p14="http://schemas.microsoft.com/office/powerpoint/2010/main" val="3524431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FC57A-BB3F-D64A-B57F-A9D4E3FF338C}"/>
              </a:ext>
            </a:extLst>
          </p:cNvPr>
          <p:cNvSpPr>
            <a:spLocks noGrp="1"/>
          </p:cNvSpPr>
          <p:nvPr>
            <p:ph type="title"/>
          </p:nvPr>
        </p:nvSpPr>
        <p:spPr>
          <a:xfrm>
            <a:off x="640080" y="325369"/>
            <a:ext cx="4368602" cy="1956841"/>
          </a:xfrm>
        </p:spPr>
        <p:txBody>
          <a:bodyPr anchor="b">
            <a:normAutofit/>
          </a:bodyPr>
          <a:lstStyle/>
          <a:p>
            <a:r>
              <a:rPr lang="en-US" sz="5400" dirty="0"/>
              <a:t>Before we go further</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102136-97F2-F1F5-1F9D-1CD86F9F93A2}"/>
              </a:ext>
            </a:extLst>
          </p:cNvPr>
          <p:cNvSpPr>
            <a:spLocks noGrp="1"/>
          </p:cNvSpPr>
          <p:nvPr>
            <p:ph idx="1"/>
          </p:nvPr>
        </p:nvSpPr>
        <p:spPr>
          <a:xfrm>
            <a:off x="449580" y="2872899"/>
            <a:ext cx="4623163" cy="3659732"/>
          </a:xfrm>
        </p:spPr>
        <p:txBody>
          <a:bodyPr>
            <a:normAutofit fontScale="70000" lnSpcReduction="20000"/>
          </a:bodyPr>
          <a:lstStyle/>
          <a:p>
            <a:r>
              <a:rPr lang="en-US" sz="2900" dirty="0"/>
              <a:t>I want to reiterate that methods I cover here are </a:t>
            </a:r>
            <a:r>
              <a:rPr lang="en-US" sz="2900" b="1" dirty="0"/>
              <a:t>presence-only</a:t>
            </a:r>
          </a:p>
          <a:p>
            <a:r>
              <a:rPr lang="en-US" sz="2900" dirty="0"/>
              <a:t>You can fit presence-absence models but…</a:t>
            </a:r>
          </a:p>
          <a:p>
            <a:r>
              <a:rPr lang="en-US" sz="2900" b="1" dirty="0"/>
              <a:t>Absence is tricky from herbarium and </a:t>
            </a:r>
            <a:r>
              <a:rPr lang="en-US" sz="2900" b="1" dirty="0" err="1"/>
              <a:t>iNaturalist</a:t>
            </a:r>
            <a:r>
              <a:rPr lang="en-US" sz="2900" b="1" dirty="0"/>
              <a:t> data</a:t>
            </a:r>
          </a:p>
          <a:p>
            <a:r>
              <a:rPr lang="en-US" sz="2900" dirty="0"/>
              <a:t>Less so from monitoring data e.g. NPN</a:t>
            </a:r>
          </a:p>
          <a:p>
            <a:r>
              <a:rPr lang="en-US" sz="2900" dirty="0"/>
              <a:t>The issue is that absence must be assessed </a:t>
            </a:r>
            <a:r>
              <a:rPr lang="en-US" sz="2900" u="sng" dirty="0"/>
              <a:t>at the whole plant level</a:t>
            </a:r>
            <a:r>
              <a:rPr lang="en-US" sz="2900" dirty="0"/>
              <a:t> and we often only have evidence from “part” of a plant</a:t>
            </a:r>
          </a:p>
          <a:p>
            <a:r>
              <a:rPr lang="en-US" sz="2900" dirty="0"/>
              <a:t>Happy to talk about methods for fitting presence-absence models individually</a:t>
            </a:r>
          </a:p>
          <a:p>
            <a:endParaRPr lang="en-US" sz="2200" dirty="0"/>
          </a:p>
        </p:txBody>
      </p:sp>
      <p:pic>
        <p:nvPicPr>
          <p:cNvPr id="2050" name="Picture 2" descr="Stop Sign Ahead Photograph by Jessie Loudon - Fine Art America">
            <a:extLst>
              <a:ext uri="{FF2B5EF4-FFF2-40B4-BE49-F238E27FC236}">
                <a16:creationId xmlns:a16="http://schemas.microsoft.com/office/drawing/2014/main" id="{12FAE97C-F1AD-1CB7-F96E-1730A60CBD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711" r="2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01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498899" y="2060848"/>
            <a:ext cx="4944657" cy="4653136"/>
          </a:xfrm>
        </p:spPr>
      </p:pic>
      <p:sp>
        <p:nvSpPr>
          <p:cNvPr id="4" name="Rectangle 3"/>
          <p:cNvSpPr/>
          <p:nvPr/>
        </p:nvSpPr>
        <p:spPr>
          <a:xfrm>
            <a:off x="1524000" y="1"/>
            <a:ext cx="9144000" cy="1600200"/>
          </a:xfrm>
          <a:prstGeom prst="rect">
            <a:avLst/>
          </a:prstGeom>
          <a:solidFill>
            <a:schemeClr val="accent2">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The Plant Phenology Ontology</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0748" y="2519612"/>
            <a:ext cx="5137253" cy="1900969"/>
          </a:xfrm>
          <a:prstGeom prst="rect">
            <a:avLst/>
          </a:prstGeom>
        </p:spPr>
      </p:pic>
      <p:sp>
        <p:nvSpPr>
          <p:cNvPr id="8" name="TextBox 7"/>
          <p:cNvSpPr txBox="1"/>
          <p:nvPr/>
        </p:nvSpPr>
        <p:spPr>
          <a:xfrm>
            <a:off x="6215751" y="4643952"/>
            <a:ext cx="3767245" cy="1754326"/>
          </a:xfrm>
          <a:prstGeom prst="rect">
            <a:avLst/>
          </a:prstGeom>
          <a:noFill/>
        </p:spPr>
        <p:txBody>
          <a:bodyPr wrap="square" rtlCol="0">
            <a:spAutoFit/>
          </a:bodyPr>
          <a:lstStyle/>
          <a:p>
            <a:r>
              <a:rPr lang="en-US" dirty="0"/>
              <a:t>A set of terms, definitions and logical axioms that can be used to describe phenology traits of plants</a:t>
            </a:r>
          </a:p>
          <a:p>
            <a:endParaRPr lang="en-US" dirty="0"/>
          </a:p>
          <a:p>
            <a:r>
              <a:rPr lang="en-US" dirty="0"/>
              <a:t>Identifiers for terms and meaning all published for others to use</a:t>
            </a:r>
          </a:p>
        </p:txBody>
      </p:sp>
    </p:spTree>
    <p:extLst>
      <p:ext uri="{BB962C8B-B14F-4D97-AF65-F5344CB8AC3E}">
        <p14:creationId xmlns:p14="http://schemas.microsoft.com/office/powerpoint/2010/main" val="1253878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E8134-FF81-61EE-EDF9-1096CFCDE5B4}"/>
              </a:ext>
            </a:extLst>
          </p:cNvPr>
          <p:cNvSpPr>
            <a:spLocks noGrp="1"/>
          </p:cNvSpPr>
          <p:nvPr>
            <p:ph type="title"/>
          </p:nvPr>
        </p:nvSpPr>
        <p:spPr/>
        <p:txBody>
          <a:bodyPr/>
          <a:lstStyle/>
          <a:p>
            <a:r>
              <a:rPr lang="en-US" dirty="0"/>
              <a:t>A good next step:  Check for Outliers in your estimates</a:t>
            </a:r>
          </a:p>
        </p:txBody>
      </p:sp>
      <p:pic>
        <p:nvPicPr>
          <p:cNvPr id="16386" name="Picture 2">
            <a:extLst>
              <a:ext uri="{FF2B5EF4-FFF2-40B4-BE49-F238E27FC236}">
                <a16:creationId xmlns:a16="http://schemas.microsoft.com/office/drawing/2014/main" id="{74A588DC-B6CD-9855-E1CB-2B2EBD958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00" y="2565400"/>
            <a:ext cx="6858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E717828-071C-1CE6-1E46-1DCA326AE76A}"/>
              </a:ext>
            </a:extLst>
          </p:cNvPr>
          <p:cNvSpPr txBox="1"/>
          <p:nvPr/>
        </p:nvSpPr>
        <p:spPr>
          <a:xfrm>
            <a:off x="628650" y="1968560"/>
            <a:ext cx="393064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We often check for outliers in </a:t>
            </a:r>
            <a:r>
              <a:rPr lang="en-US" dirty="0" err="1"/>
              <a:t>phenoestimates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are per species and usually are 3SD away from mean phenology or more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reason is that it is hard to remove all the issues with erroneous specimen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can be removed or checked to see if there is something obvious driving the outlying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often date issues with recs</a:t>
            </a:r>
          </a:p>
        </p:txBody>
      </p:sp>
    </p:spTree>
    <p:extLst>
      <p:ext uri="{BB962C8B-B14F-4D97-AF65-F5344CB8AC3E}">
        <p14:creationId xmlns:p14="http://schemas.microsoft.com/office/powerpoint/2010/main" val="844763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0DB7-3B57-D0F1-DB56-65AEEFD61DF1}"/>
              </a:ext>
            </a:extLst>
          </p:cNvPr>
          <p:cNvSpPr>
            <a:spLocks noGrp="1"/>
          </p:cNvSpPr>
          <p:nvPr>
            <p:ph type="title"/>
          </p:nvPr>
        </p:nvSpPr>
        <p:spPr>
          <a:xfrm>
            <a:off x="445358" y="241225"/>
            <a:ext cx="10515600" cy="1325563"/>
          </a:xfrm>
        </p:spPr>
        <p:txBody>
          <a:bodyPr/>
          <a:lstStyle/>
          <a:p>
            <a:r>
              <a:rPr lang="en-US" dirty="0"/>
              <a:t>How do we assemble “covariate” data for testing phenology drivers?</a:t>
            </a:r>
          </a:p>
        </p:txBody>
      </p:sp>
      <p:sp>
        <p:nvSpPr>
          <p:cNvPr id="3" name="Content Placeholder 2">
            <a:extLst>
              <a:ext uri="{FF2B5EF4-FFF2-40B4-BE49-F238E27FC236}">
                <a16:creationId xmlns:a16="http://schemas.microsoft.com/office/drawing/2014/main" id="{1F4E094A-5E25-A627-7E14-B78C080B356A}"/>
              </a:ext>
            </a:extLst>
          </p:cNvPr>
          <p:cNvSpPr>
            <a:spLocks noGrp="1"/>
          </p:cNvSpPr>
          <p:nvPr>
            <p:ph idx="1"/>
          </p:nvPr>
        </p:nvSpPr>
        <p:spPr>
          <a:xfrm>
            <a:off x="534258" y="2073275"/>
            <a:ext cx="5168900" cy="4351338"/>
          </a:xfrm>
        </p:spPr>
        <p:txBody>
          <a:bodyPr>
            <a:normAutofit/>
          </a:bodyPr>
          <a:lstStyle/>
          <a:p>
            <a:r>
              <a:rPr lang="en-US" sz="2400" dirty="0"/>
              <a:t>Our group has focused on the  following things:</a:t>
            </a:r>
          </a:p>
          <a:p>
            <a:pPr lvl="1">
              <a:lnSpc>
                <a:spcPct val="100000"/>
              </a:lnSpc>
              <a:spcBef>
                <a:spcPts val="0"/>
              </a:spcBef>
            </a:pPr>
            <a:r>
              <a:rPr lang="en-US" dirty="0"/>
              <a:t>Climatic drivers</a:t>
            </a:r>
          </a:p>
          <a:p>
            <a:pPr lvl="1">
              <a:lnSpc>
                <a:spcPct val="100000"/>
              </a:lnSpc>
              <a:spcBef>
                <a:spcPts val="0"/>
              </a:spcBef>
            </a:pPr>
            <a:r>
              <a:rPr lang="en-US" dirty="0"/>
              <a:t>Urbanization drivers</a:t>
            </a:r>
          </a:p>
          <a:p>
            <a:pPr lvl="1">
              <a:lnSpc>
                <a:spcPct val="100000"/>
              </a:lnSpc>
              <a:spcBef>
                <a:spcPts val="0"/>
              </a:spcBef>
            </a:pPr>
            <a:r>
              <a:rPr lang="en-US" dirty="0"/>
              <a:t>Species traits</a:t>
            </a:r>
          </a:p>
          <a:p>
            <a:pPr lvl="1"/>
            <a:endParaRPr lang="en-US" dirty="0"/>
          </a:p>
          <a:p>
            <a:r>
              <a:rPr lang="en-US" sz="2400" dirty="0"/>
              <a:t>If your questions are purely spatial, you can simply gather climate or urbanization data at the relevant time period and associate the climate data with your </a:t>
            </a:r>
            <a:r>
              <a:rPr lang="en-US" sz="2400" dirty="0" err="1"/>
              <a:t>phenoestimates</a:t>
            </a:r>
            <a:endParaRPr lang="en-US" sz="2400" dirty="0"/>
          </a:p>
          <a:p>
            <a:endParaRPr lang="en-US" dirty="0"/>
          </a:p>
        </p:txBody>
      </p:sp>
      <p:grpSp>
        <p:nvGrpSpPr>
          <p:cNvPr id="10" name="Group 9">
            <a:extLst>
              <a:ext uri="{FF2B5EF4-FFF2-40B4-BE49-F238E27FC236}">
                <a16:creationId xmlns:a16="http://schemas.microsoft.com/office/drawing/2014/main" id="{E1453C59-CABB-706F-60C8-75436092A2CC}"/>
              </a:ext>
            </a:extLst>
          </p:cNvPr>
          <p:cNvGrpSpPr/>
          <p:nvPr/>
        </p:nvGrpSpPr>
        <p:grpSpPr>
          <a:xfrm>
            <a:off x="6308148" y="1217027"/>
            <a:ext cx="5401252" cy="5005973"/>
            <a:chOff x="2389102" y="750574"/>
            <a:chExt cx="7068473" cy="6049233"/>
          </a:xfrm>
        </p:grpSpPr>
        <p:sp>
          <p:nvSpPr>
            <p:cNvPr id="4" name="Rounded Rectangle 3">
              <a:extLst>
                <a:ext uri="{FF2B5EF4-FFF2-40B4-BE49-F238E27FC236}">
                  <a16:creationId xmlns:a16="http://schemas.microsoft.com/office/drawing/2014/main" id="{7EBCF6E1-8513-871B-6EA5-C863F3FAED0C}"/>
                </a:ext>
              </a:extLst>
            </p:cNvPr>
            <p:cNvSpPr/>
            <p:nvPr/>
          </p:nvSpPr>
          <p:spPr>
            <a:xfrm>
              <a:off x="2389102" y="750574"/>
              <a:ext cx="7068473" cy="6049233"/>
            </a:xfrm>
            <a:prstGeom prst="roundRect">
              <a:avLst/>
            </a:prstGeom>
            <a:solidFill>
              <a:srgbClr val="4F81BD">
                <a:alpha val="7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descr="Figure 1 Human population density of 10 km by 10 km grid cells of the USA (the 2010s) and Europe (2011).">
              <a:extLst>
                <a:ext uri="{FF2B5EF4-FFF2-40B4-BE49-F238E27FC236}">
                  <a16:creationId xmlns:a16="http://schemas.microsoft.com/office/drawing/2014/main" id="{6C06B628-B12B-A183-C4AC-4289952F1F17}"/>
                </a:ext>
              </a:extLst>
            </p:cNvPr>
            <p:cNvPicPr/>
            <p:nvPr/>
          </p:nvPicPr>
          <p:blipFill rotWithShape="1">
            <a:blip r:embed="rId2" cstate="screen">
              <a:extLst>
                <a:ext uri="{28A0092B-C50C-407E-A947-70E740481C1C}">
                  <a14:useLocalDpi xmlns:a14="http://schemas.microsoft.com/office/drawing/2010/main"/>
                </a:ext>
              </a:extLst>
            </a:blip>
            <a:srcRect t="6734" b="7286"/>
            <a:stretch/>
          </p:blipFill>
          <p:spPr bwMode="auto">
            <a:xfrm>
              <a:off x="2905201" y="1188091"/>
              <a:ext cx="5760640" cy="2155843"/>
            </a:xfrm>
            <a:prstGeom prst="rect">
              <a:avLst/>
            </a:prstGeom>
            <a:noFill/>
            <a:ln w="9525">
              <a:noFill/>
              <a:headEnd/>
              <a:tailEnd/>
            </a:ln>
          </p:spPr>
        </p:pic>
        <p:pic>
          <p:nvPicPr>
            <p:cNvPr id="6" name="Picture 5">
              <a:extLst>
                <a:ext uri="{FF2B5EF4-FFF2-40B4-BE49-F238E27FC236}">
                  <a16:creationId xmlns:a16="http://schemas.microsoft.com/office/drawing/2014/main" id="{6F7D8D73-A685-B1C8-DE3E-8BF6D546CA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05201" y="3953294"/>
              <a:ext cx="5760640" cy="2039232"/>
            </a:xfrm>
            <a:prstGeom prst="rect">
              <a:avLst/>
            </a:prstGeom>
          </p:spPr>
        </p:pic>
        <p:sp>
          <p:nvSpPr>
            <p:cNvPr id="8" name="TextBox 7">
              <a:extLst>
                <a:ext uri="{FF2B5EF4-FFF2-40B4-BE49-F238E27FC236}">
                  <a16:creationId xmlns:a16="http://schemas.microsoft.com/office/drawing/2014/main" id="{E7C90151-3993-CAF3-B93C-7A64E65E1CB1}"/>
                </a:ext>
              </a:extLst>
            </p:cNvPr>
            <p:cNvSpPr txBox="1"/>
            <p:nvPr/>
          </p:nvSpPr>
          <p:spPr>
            <a:xfrm>
              <a:off x="3064825" y="3343934"/>
              <a:ext cx="6176687" cy="446302"/>
            </a:xfrm>
            <a:prstGeom prst="rect">
              <a:avLst/>
            </a:prstGeom>
            <a:noFill/>
          </p:spPr>
          <p:txBody>
            <a:bodyPr wrap="square" rtlCol="0">
              <a:spAutoFit/>
            </a:bodyPr>
            <a:lstStyle/>
            <a:p>
              <a:r>
                <a:rPr lang="en-US" dirty="0">
                  <a:solidFill>
                    <a:schemeClr val="bg1"/>
                  </a:solidFill>
                </a:rPr>
                <a:t>Human population density (log-scale) (2010)</a:t>
              </a:r>
            </a:p>
          </p:txBody>
        </p:sp>
        <p:sp>
          <p:nvSpPr>
            <p:cNvPr id="9" name="TextBox 8">
              <a:extLst>
                <a:ext uri="{FF2B5EF4-FFF2-40B4-BE49-F238E27FC236}">
                  <a16:creationId xmlns:a16="http://schemas.microsoft.com/office/drawing/2014/main" id="{6E59E7D1-237D-AE62-AE0C-91F23FD2E9B7}"/>
                </a:ext>
              </a:extLst>
            </p:cNvPr>
            <p:cNvSpPr txBox="1"/>
            <p:nvPr/>
          </p:nvSpPr>
          <p:spPr>
            <a:xfrm>
              <a:off x="3064825" y="6004090"/>
              <a:ext cx="5605026" cy="781028"/>
            </a:xfrm>
            <a:prstGeom prst="rect">
              <a:avLst/>
            </a:prstGeom>
            <a:noFill/>
          </p:spPr>
          <p:txBody>
            <a:bodyPr wrap="square" rtlCol="0">
              <a:spAutoFit/>
            </a:bodyPr>
            <a:lstStyle/>
            <a:p>
              <a:r>
                <a:rPr lang="en-US" dirty="0">
                  <a:solidFill>
                    <a:schemeClr val="bg1"/>
                  </a:solidFill>
                </a:rPr>
                <a:t>Temperature from November-May averaged 2010-2018</a:t>
              </a:r>
            </a:p>
          </p:txBody>
        </p:sp>
      </p:grpSp>
    </p:spTree>
    <p:extLst>
      <p:ext uri="{BB962C8B-B14F-4D97-AF65-F5344CB8AC3E}">
        <p14:creationId xmlns:p14="http://schemas.microsoft.com/office/powerpoint/2010/main" val="4282005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E665-58DD-933E-2A11-5E744680C5F9}"/>
              </a:ext>
            </a:extLst>
          </p:cNvPr>
          <p:cNvSpPr>
            <a:spLocks noGrp="1"/>
          </p:cNvSpPr>
          <p:nvPr>
            <p:ph type="title"/>
          </p:nvPr>
        </p:nvSpPr>
        <p:spPr>
          <a:xfrm>
            <a:off x="236416" y="995508"/>
            <a:ext cx="4288692" cy="1325563"/>
          </a:xfrm>
        </p:spPr>
        <p:txBody>
          <a:bodyPr>
            <a:normAutofit/>
          </a:bodyPr>
          <a:lstStyle/>
          <a:p>
            <a:r>
              <a:rPr lang="en-US" sz="3600" dirty="0"/>
              <a:t>Climate data – p2</a:t>
            </a:r>
          </a:p>
        </p:txBody>
      </p:sp>
      <p:pic>
        <p:nvPicPr>
          <p:cNvPr id="5" name="Content Placeholder 4">
            <a:extLst>
              <a:ext uri="{FF2B5EF4-FFF2-40B4-BE49-F238E27FC236}">
                <a16:creationId xmlns:a16="http://schemas.microsoft.com/office/drawing/2014/main" id="{70662661-351E-7490-2E9E-9A28A0C1681E}"/>
              </a:ext>
            </a:extLst>
          </p:cNvPr>
          <p:cNvPicPr>
            <a:picLocks noGrp="1" noChangeAspect="1"/>
          </p:cNvPicPr>
          <p:nvPr>
            <p:ph idx="1"/>
          </p:nvPr>
        </p:nvPicPr>
        <p:blipFill>
          <a:blip r:embed="rId2"/>
          <a:stretch>
            <a:fillRect/>
          </a:stretch>
        </p:blipFill>
        <p:spPr>
          <a:xfrm>
            <a:off x="3814728" y="243231"/>
            <a:ext cx="8140856" cy="2830119"/>
          </a:xfrm>
        </p:spPr>
      </p:pic>
      <p:sp>
        <p:nvSpPr>
          <p:cNvPr id="6" name="TextBox 5">
            <a:extLst>
              <a:ext uri="{FF2B5EF4-FFF2-40B4-BE49-F238E27FC236}">
                <a16:creationId xmlns:a16="http://schemas.microsoft.com/office/drawing/2014/main" id="{FAC3003F-1FDD-F963-29C5-CE1D8BBBF762}"/>
              </a:ext>
            </a:extLst>
          </p:cNvPr>
          <p:cNvSpPr txBox="1"/>
          <p:nvPr/>
        </p:nvSpPr>
        <p:spPr>
          <a:xfrm>
            <a:off x="992554" y="3485661"/>
            <a:ext cx="1038664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extensive historical climate data resources that stretch back to 1900</a:t>
            </a:r>
          </a:p>
          <a:p>
            <a:pPr marL="285750" indent="-285750">
              <a:buFont typeface="Arial" panose="020B0604020202020204" pitchFamily="34" charset="0"/>
              <a:buChar char="•"/>
            </a:pPr>
            <a:r>
              <a:rPr lang="en-US" sz="2400" dirty="0"/>
              <a:t>These are often at the </a:t>
            </a:r>
            <a:r>
              <a:rPr lang="en-US" sz="2400" dirty="0" err="1"/>
              <a:t>the</a:t>
            </a:r>
            <a:r>
              <a:rPr lang="en-US" sz="2400" dirty="0"/>
              <a:t> yearly or monthly level (CRU, for example)</a:t>
            </a:r>
          </a:p>
          <a:p>
            <a:pPr marL="285750" indent="-285750">
              <a:buFont typeface="Arial" panose="020B0604020202020204" pitchFamily="34" charset="0"/>
              <a:buChar char="•"/>
            </a:pPr>
            <a:r>
              <a:rPr lang="en-US" sz="2400" dirty="0"/>
              <a:t>There are even DAILY data that have been estimated back to 1910s</a:t>
            </a:r>
          </a:p>
          <a:p>
            <a:pPr marL="285750" indent="-285750">
              <a:buFont typeface="Arial" panose="020B0604020202020204" pitchFamily="34" charset="0"/>
              <a:buChar char="•"/>
            </a:pPr>
            <a:r>
              <a:rPr lang="en-US" sz="2400" dirty="0"/>
              <a:t>These all require some work to use in your analyses</a:t>
            </a:r>
          </a:p>
          <a:p>
            <a:pPr marL="285750" indent="-285750">
              <a:buFont typeface="Arial" panose="020B0604020202020204" pitchFamily="34" charset="0"/>
              <a:buChar char="•"/>
            </a:pPr>
            <a:r>
              <a:rPr lang="en-US" sz="2400" dirty="0"/>
              <a:t>Often you need to aggregate values to get estimates at the same spatial resolution as your grid cells</a:t>
            </a:r>
          </a:p>
          <a:p>
            <a:pPr marL="285750" indent="-285750">
              <a:buFont typeface="Arial" panose="020B0604020202020204" pitchFamily="34" charset="0"/>
              <a:buChar char="•"/>
            </a:pPr>
            <a:r>
              <a:rPr lang="en-US" sz="2400" b="1" dirty="0"/>
              <a:t>R again has everything you need for this </a:t>
            </a:r>
            <a:r>
              <a:rPr lang="en-US" sz="2400" dirty="0"/>
              <a:t>--- sf, raster (and terra and stars) and </a:t>
            </a:r>
            <a:r>
              <a:rPr lang="en-US" sz="2400" dirty="0" err="1"/>
              <a:t>tidyverse</a:t>
            </a:r>
            <a:r>
              <a:rPr lang="en-US" sz="2400" dirty="0"/>
              <a:t> take you a long way here</a:t>
            </a:r>
          </a:p>
        </p:txBody>
      </p:sp>
    </p:spTree>
    <p:extLst>
      <p:ext uri="{BB962C8B-B14F-4D97-AF65-F5344CB8AC3E}">
        <p14:creationId xmlns:p14="http://schemas.microsoft.com/office/powerpoint/2010/main" val="1734131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EA19-2B28-A5E8-411E-1E94BB6F800E}"/>
              </a:ext>
            </a:extLst>
          </p:cNvPr>
          <p:cNvSpPr>
            <a:spLocks noGrp="1"/>
          </p:cNvSpPr>
          <p:nvPr>
            <p:ph type="title"/>
          </p:nvPr>
        </p:nvSpPr>
        <p:spPr>
          <a:xfrm>
            <a:off x="277587" y="473982"/>
            <a:ext cx="3907970" cy="1325563"/>
          </a:xfrm>
        </p:spPr>
        <p:txBody>
          <a:bodyPr/>
          <a:lstStyle/>
          <a:p>
            <a:r>
              <a:rPr lang="en-US" dirty="0"/>
              <a:t>Climate data – p3</a:t>
            </a:r>
          </a:p>
        </p:txBody>
      </p:sp>
      <p:pic>
        <p:nvPicPr>
          <p:cNvPr id="5" name="Content Placeholder 4">
            <a:extLst>
              <a:ext uri="{FF2B5EF4-FFF2-40B4-BE49-F238E27FC236}">
                <a16:creationId xmlns:a16="http://schemas.microsoft.com/office/drawing/2014/main" id="{3F2A331F-4016-B5E7-EA9F-D7F6C594C07C}"/>
              </a:ext>
            </a:extLst>
          </p:cNvPr>
          <p:cNvPicPr>
            <a:picLocks noGrp="1" noChangeAspect="1"/>
          </p:cNvPicPr>
          <p:nvPr>
            <p:ph idx="1"/>
          </p:nvPr>
        </p:nvPicPr>
        <p:blipFill>
          <a:blip r:embed="rId2"/>
          <a:stretch>
            <a:fillRect/>
          </a:stretch>
        </p:blipFill>
        <p:spPr>
          <a:xfrm>
            <a:off x="4082143" y="135499"/>
            <a:ext cx="7478176" cy="1807043"/>
          </a:xfrm>
        </p:spPr>
      </p:pic>
      <p:sp>
        <p:nvSpPr>
          <p:cNvPr id="8" name="TextBox 7">
            <a:extLst>
              <a:ext uri="{FF2B5EF4-FFF2-40B4-BE49-F238E27FC236}">
                <a16:creationId xmlns:a16="http://schemas.microsoft.com/office/drawing/2014/main" id="{81389485-2932-D020-CC93-7C9D54385D43}"/>
              </a:ext>
            </a:extLst>
          </p:cNvPr>
          <p:cNvSpPr txBox="1"/>
          <p:nvPr/>
        </p:nvSpPr>
        <p:spPr>
          <a:xfrm>
            <a:off x="665983" y="2832518"/>
            <a:ext cx="10386645"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 again has everything you need for this but let’s unpack this</a:t>
            </a:r>
          </a:p>
          <a:p>
            <a:pPr marL="742950" lvl="1" indent="-285750">
              <a:buFont typeface="Arial" panose="020B0604020202020204" pitchFamily="34" charset="0"/>
              <a:buChar char="•"/>
            </a:pPr>
            <a:r>
              <a:rPr lang="en-US" sz="2400" dirty="0"/>
              <a:t>sf, terra and stars (and older packages e.g. raster and </a:t>
            </a:r>
            <a:r>
              <a:rPr lang="en-US" sz="2400" dirty="0" err="1"/>
              <a:t>sp</a:t>
            </a:r>
            <a:r>
              <a:rPr lang="en-US" sz="2400" dirty="0"/>
              <a:t>) </a:t>
            </a:r>
            <a:r>
              <a:rPr lang="en-US" sz="2400" b="1" dirty="0"/>
              <a:t>are core GIS toolkits</a:t>
            </a:r>
          </a:p>
          <a:p>
            <a:pPr marL="1257300" lvl="2" indent="-342900">
              <a:buFontTx/>
              <a:buChar char="-"/>
            </a:pPr>
            <a:r>
              <a:rPr lang="en-US" sz="2400" dirty="0"/>
              <a:t>They help you manipulate “vector” data e.g. shapefiles</a:t>
            </a:r>
          </a:p>
          <a:p>
            <a:pPr marL="1257300" lvl="2" indent="-342900">
              <a:buFontTx/>
              <a:buChar char="-"/>
            </a:pPr>
            <a:r>
              <a:rPr lang="en-US" sz="2400" dirty="0"/>
              <a:t>And “raster” data e.g. gridded climate data</a:t>
            </a:r>
          </a:p>
          <a:p>
            <a:pPr marL="800100" lvl="1" indent="-342900">
              <a:buFont typeface="Arial" panose="020B0604020202020204" pitchFamily="34" charset="0"/>
              <a:buChar char="•"/>
            </a:pPr>
            <a:r>
              <a:rPr lang="en-US" sz="2400" dirty="0"/>
              <a:t>sf plays well with </a:t>
            </a:r>
            <a:r>
              <a:rPr lang="en-US" sz="2400" dirty="0" err="1"/>
              <a:t>tidyverse</a:t>
            </a:r>
            <a:r>
              <a:rPr lang="en-US" sz="2400" dirty="0"/>
              <a:t>, and this makes aggregation or extraction (e.g. get a mean temperature value for a grid cell) easy</a:t>
            </a:r>
          </a:p>
          <a:p>
            <a:pPr marL="800100" lvl="1" indent="-342900">
              <a:buFont typeface="Arial" panose="020B0604020202020204" pitchFamily="34" charset="0"/>
              <a:buChar char="•"/>
            </a:pPr>
            <a:r>
              <a:rPr lang="en-US" sz="2400" dirty="0"/>
              <a:t>There are more and more  tools to get climate data right from R</a:t>
            </a:r>
          </a:p>
          <a:p>
            <a:pPr marL="1257300" lvl="2" indent="-342900">
              <a:buFont typeface="Arial" panose="020B0604020202020204" pitchFamily="34" charset="0"/>
              <a:buChar char="•"/>
            </a:pPr>
            <a:r>
              <a:rPr lang="en-US" sz="2400" dirty="0"/>
              <a:t>Here are some I use: </a:t>
            </a:r>
            <a:r>
              <a:rPr lang="en-US" sz="2400" dirty="0" err="1"/>
              <a:t>climateR</a:t>
            </a:r>
            <a:r>
              <a:rPr lang="en-US" sz="2400" dirty="0"/>
              <a:t> (access to many datasets), prism (access to PRISM data), </a:t>
            </a:r>
            <a:r>
              <a:rPr lang="en-US" sz="2400" dirty="0" err="1"/>
              <a:t>daymetr</a:t>
            </a:r>
            <a:r>
              <a:rPr lang="en-US" sz="2400" dirty="0"/>
              <a:t> (access to </a:t>
            </a:r>
            <a:r>
              <a:rPr lang="en-US" sz="2400" dirty="0" err="1"/>
              <a:t>Daymet</a:t>
            </a:r>
            <a:r>
              <a:rPr lang="en-US" sz="2400" dirty="0"/>
              <a:t>).  </a:t>
            </a:r>
          </a:p>
          <a:p>
            <a:pPr marL="800100" lvl="1"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007889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60" name="Rectangle 1845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C226D-C815-5A53-BEFE-94BE98EA0912}"/>
              </a:ext>
            </a:extLst>
          </p:cNvPr>
          <p:cNvSpPr>
            <a:spLocks noGrp="1"/>
          </p:cNvSpPr>
          <p:nvPr>
            <p:ph type="title"/>
          </p:nvPr>
        </p:nvSpPr>
        <p:spPr>
          <a:xfrm>
            <a:off x="630936" y="553554"/>
            <a:ext cx="3429000" cy="1719072"/>
          </a:xfrm>
        </p:spPr>
        <p:txBody>
          <a:bodyPr anchor="b">
            <a:normAutofit/>
          </a:bodyPr>
          <a:lstStyle/>
          <a:p>
            <a:r>
              <a:rPr lang="en-US" sz="5400" dirty="0"/>
              <a:t>How about Traits? </a:t>
            </a:r>
          </a:p>
        </p:txBody>
      </p:sp>
      <p:sp>
        <p:nvSpPr>
          <p:cNvPr id="1846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F82C66-4D8A-4DAC-68B8-625E3F4499B6}"/>
              </a:ext>
            </a:extLst>
          </p:cNvPr>
          <p:cNvSpPr>
            <a:spLocks noGrp="1"/>
          </p:cNvSpPr>
          <p:nvPr>
            <p:ph idx="1"/>
          </p:nvPr>
        </p:nvSpPr>
        <p:spPr>
          <a:xfrm>
            <a:off x="630936" y="2721242"/>
            <a:ext cx="4472510" cy="3410712"/>
          </a:xfrm>
        </p:spPr>
        <p:txBody>
          <a:bodyPr anchor="t">
            <a:noAutofit/>
          </a:bodyPr>
          <a:lstStyle/>
          <a:p>
            <a:r>
              <a:rPr lang="en-US" sz="2400" dirty="0"/>
              <a:t>  These mostly come from the literature</a:t>
            </a:r>
          </a:p>
          <a:p>
            <a:r>
              <a:rPr lang="en-US" sz="2400" dirty="0"/>
              <a:t>Highly dependent on question of interest</a:t>
            </a:r>
          </a:p>
          <a:p>
            <a:r>
              <a:rPr lang="en-US" sz="2400" dirty="0"/>
              <a:t> One trait we have used a lot is “flowering season” (spring/summer/fall) </a:t>
            </a:r>
          </a:p>
          <a:p>
            <a:r>
              <a:rPr lang="en-US" sz="2400" dirty="0"/>
              <a:t>And defining these timing traits can be a challenge because spring itself varies spatially</a:t>
            </a:r>
          </a:p>
        </p:txBody>
      </p:sp>
      <p:pic>
        <p:nvPicPr>
          <p:cNvPr id="18434" name="Picture 2" descr="Herbaceous Versus Woody - Garden Glossary - YouTube">
            <a:extLst>
              <a:ext uri="{FF2B5EF4-FFF2-40B4-BE49-F238E27FC236}">
                <a16:creationId xmlns:a16="http://schemas.microsoft.com/office/drawing/2014/main" id="{D55DB783-7766-DE06-7952-3DC0F94127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9202" y="1423760"/>
            <a:ext cx="6342147" cy="356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29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1E229-2072-FC5A-FC8E-423D903155CA}"/>
              </a:ext>
            </a:extLst>
          </p:cNvPr>
          <p:cNvSpPr>
            <a:spLocks noGrp="1"/>
          </p:cNvSpPr>
          <p:nvPr>
            <p:ph type="title"/>
          </p:nvPr>
        </p:nvSpPr>
        <p:spPr>
          <a:xfrm>
            <a:off x="291123" y="1027905"/>
            <a:ext cx="4069862" cy="1325563"/>
          </a:xfrm>
        </p:spPr>
        <p:txBody>
          <a:bodyPr>
            <a:normAutofit fontScale="90000"/>
          </a:bodyPr>
          <a:lstStyle/>
          <a:p>
            <a:r>
              <a:rPr lang="en-US" dirty="0"/>
              <a:t>And finally, how do we use models to generate </a:t>
            </a:r>
            <a:r>
              <a:rPr lang="en-US" sz="4000" dirty="0"/>
              <a:t>insights</a:t>
            </a:r>
            <a:r>
              <a:rPr lang="en-US" dirty="0"/>
              <a:t> about phenology?  </a:t>
            </a:r>
          </a:p>
        </p:txBody>
      </p:sp>
      <p:pic>
        <p:nvPicPr>
          <p:cNvPr id="5" name="Picture 4">
            <a:extLst>
              <a:ext uri="{FF2B5EF4-FFF2-40B4-BE49-F238E27FC236}">
                <a16:creationId xmlns:a16="http://schemas.microsoft.com/office/drawing/2014/main" id="{4B55B245-EE0C-7801-D251-48CE5DA69F98}"/>
              </a:ext>
            </a:extLst>
          </p:cNvPr>
          <p:cNvPicPr>
            <a:picLocks noChangeAspect="1"/>
          </p:cNvPicPr>
          <p:nvPr/>
        </p:nvPicPr>
        <p:blipFill>
          <a:blip r:embed="rId2"/>
          <a:stretch>
            <a:fillRect/>
          </a:stretch>
        </p:blipFill>
        <p:spPr>
          <a:xfrm>
            <a:off x="4235938" y="260713"/>
            <a:ext cx="7828228" cy="3013934"/>
          </a:xfrm>
          <a:prstGeom prst="rect">
            <a:avLst/>
          </a:prstGeom>
        </p:spPr>
      </p:pic>
      <p:sp>
        <p:nvSpPr>
          <p:cNvPr id="6" name="TextBox 5">
            <a:extLst>
              <a:ext uri="{FF2B5EF4-FFF2-40B4-BE49-F238E27FC236}">
                <a16:creationId xmlns:a16="http://schemas.microsoft.com/office/drawing/2014/main" id="{EB138C75-8856-10E1-5E0E-25A5101D295D}"/>
              </a:ext>
            </a:extLst>
          </p:cNvPr>
          <p:cNvSpPr txBox="1"/>
          <p:nvPr/>
        </p:nvSpPr>
        <p:spPr>
          <a:xfrm>
            <a:off x="1132885" y="3583354"/>
            <a:ext cx="10681487" cy="3600986"/>
          </a:xfrm>
          <a:prstGeom prst="rect">
            <a:avLst/>
          </a:prstGeom>
          <a:noFill/>
        </p:spPr>
        <p:txBody>
          <a:bodyPr wrap="square" rtlCol="0">
            <a:spAutoFit/>
          </a:bodyPr>
          <a:lstStyle/>
          <a:p>
            <a:pPr marL="285750" indent="-285750">
              <a:buFont typeface="Arial" panose="020B0604020202020204" pitchFamily="34" charset="0"/>
              <a:buChar char="•"/>
            </a:pPr>
            <a:r>
              <a:rPr lang="en-US" sz="2800" b="1" dirty="0"/>
              <a:t>There are so many analysis pathways!  </a:t>
            </a:r>
          </a:p>
          <a:p>
            <a:pPr marL="285750" indent="-285750">
              <a:buFont typeface="Arial" panose="020B0604020202020204" pitchFamily="34" charset="0"/>
              <a:buChar char="•"/>
            </a:pPr>
            <a:r>
              <a:rPr lang="en-US" sz="2800" dirty="0"/>
              <a:t>One of the more powerful ways to analyze phenology is in a linear mixed model framework</a:t>
            </a:r>
          </a:p>
          <a:p>
            <a:pPr marL="285750" indent="-285750">
              <a:buFont typeface="Arial" panose="020B0604020202020204" pitchFamily="34" charset="0"/>
              <a:buChar char="•"/>
            </a:pPr>
            <a:r>
              <a:rPr lang="en-US" sz="2800" dirty="0"/>
              <a:t>This provides a way to account for traits and climate as fixed effects and species and region as random effects</a:t>
            </a:r>
          </a:p>
          <a:p>
            <a:pPr marL="285750" indent="-285750">
              <a:buFont typeface="Arial" panose="020B0604020202020204" pitchFamily="34" charset="0"/>
              <a:buChar char="•"/>
            </a:pPr>
            <a:r>
              <a:rPr lang="en-US" sz="2800" dirty="0"/>
              <a:t>Accounting for phylogeny means having a tree with tips matching species for which you have </a:t>
            </a:r>
            <a:r>
              <a:rPr lang="en-US" sz="2800" dirty="0" err="1"/>
              <a:t>phenoestimates</a:t>
            </a:r>
            <a:endParaRPr lang="en-US" sz="2800" dirty="0"/>
          </a:p>
          <a:p>
            <a:endParaRPr lang="en-US" sz="3200" dirty="0"/>
          </a:p>
        </p:txBody>
      </p:sp>
    </p:spTree>
    <p:extLst>
      <p:ext uri="{BB962C8B-B14F-4D97-AF65-F5344CB8AC3E}">
        <p14:creationId xmlns:p14="http://schemas.microsoft.com/office/powerpoint/2010/main" val="3342181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3EDE-DC7E-CA44-378E-5AD7C058C737}"/>
              </a:ext>
            </a:extLst>
          </p:cNvPr>
          <p:cNvSpPr>
            <a:spLocks noGrp="1"/>
          </p:cNvSpPr>
          <p:nvPr>
            <p:ph type="title"/>
          </p:nvPr>
        </p:nvSpPr>
        <p:spPr>
          <a:xfrm>
            <a:off x="506426" y="535058"/>
            <a:ext cx="8038763" cy="1325563"/>
          </a:xfrm>
        </p:spPr>
        <p:txBody>
          <a:bodyPr/>
          <a:lstStyle/>
          <a:p>
            <a:r>
              <a:rPr lang="en-US" dirty="0"/>
              <a:t>One more really important thing re: data assembly and models</a:t>
            </a:r>
          </a:p>
        </p:txBody>
      </p:sp>
      <p:pic>
        <p:nvPicPr>
          <p:cNvPr id="19458" name="Picture 2">
            <a:extLst>
              <a:ext uri="{FF2B5EF4-FFF2-40B4-BE49-F238E27FC236}">
                <a16:creationId xmlns:a16="http://schemas.microsoft.com/office/drawing/2014/main" id="{A83F67DF-9EE4-DA28-5ADD-3B68F72877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41488" y="235800"/>
            <a:ext cx="3269987" cy="65399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069824-4842-272F-C010-E829F92DD613}"/>
              </a:ext>
            </a:extLst>
          </p:cNvPr>
          <p:cNvSpPr txBox="1"/>
          <p:nvPr/>
        </p:nvSpPr>
        <p:spPr>
          <a:xfrm>
            <a:off x="784927" y="2103929"/>
            <a:ext cx="7169543"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You should always keep track of measures of observer effort for species-cell-year combos</a:t>
            </a:r>
          </a:p>
          <a:p>
            <a:pPr marL="285750" indent="-285750">
              <a:buFont typeface="Arial" panose="020B0604020202020204" pitchFamily="34" charset="0"/>
              <a:buChar char="•"/>
            </a:pPr>
            <a:r>
              <a:rPr lang="en-US" sz="2800" dirty="0"/>
              <a:t>We calculate “number of total observations” and “number of distinct collectors”</a:t>
            </a:r>
          </a:p>
          <a:p>
            <a:pPr marL="285750" indent="-285750">
              <a:buFont typeface="Arial" panose="020B0604020202020204" pitchFamily="34" charset="0"/>
              <a:buChar char="•"/>
            </a:pPr>
            <a:r>
              <a:rPr lang="en-US" sz="2800" dirty="0"/>
              <a:t>And we use one or both measures as “covariates” in our models</a:t>
            </a:r>
          </a:p>
          <a:p>
            <a:pPr marL="285750" indent="-285750">
              <a:buFont typeface="Arial" panose="020B0604020202020204" pitchFamily="34" charset="0"/>
              <a:buChar char="•"/>
            </a:pPr>
            <a:r>
              <a:rPr lang="en-US" sz="2800" dirty="0"/>
              <a:t>To account for observer effort</a:t>
            </a:r>
          </a:p>
          <a:p>
            <a:pPr marL="285750" indent="-285750">
              <a:buFont typeface="Arial" panose="020B0604020202020204" pitchFamily="34" charset="0"/>
              <a:buChar char="•"/>
            </a:pPr>
            <a:r>
              <a:rPr lang="en-US" sz="2800" dirty="0"/>
              <a:t>These variables almost ALWAYS show up in top models</a:t>
            </a:r>
          </a:p>
        </p:txBody>
      </p:sp>
    </p:spTree>
    <p:extLst>
      <p:ext uri="{BB962C8B-B14F-4D97-AF65-F5344CB8AC3E}">
        <p14:creationId xmlns:p14="http://schemas.microsoft.com/office/powerpoint/2010/main" val="4225835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765A-0B44-329E-B862-8EE8480A6956}"/>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6751F69B-2456-3EE0-2970-A7FECF12DE43}"/>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6983"/>
          <a:stretch/>
        </p:blipFill>
        <p:spPr>
          <a:xfrm>
            <a:off x="0" y="-585421"/>
            <a:ext cx="12926646" cy="8603112"/>
          </a:xfrm>
          <a:prstGeom prst="rect">
            <a:avLst/>
          </a:prstGeom>
        </p:spPr>
      </p:pic>
      <p:pic>
        <p:nvPicPr>
          <p:cNvPr id="6146" name="Picture 2" descr="upload.wikimedia.org/wikipedia/commons/1/1b/R_l...">
            <a:extLst>
              <a:ext uri="{FF2B5EF4-FFF2-40B4-BE49-F238E27FC236}">
                <a16:creationId xmlns:a16="http://schemas.microsoft.com/office/drawing/2014/main" id="{AFACA62E-6AF0-CB78-8036-0F8FE5596F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6092" y="4194540"/>
            <a:ext cx="948715" cy="736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2D3DE8-4404-270B-43EF-340633A042D9}"/>
              </a:ext>
            </a:extLst>
          </p:cNvPr>
          <p:cNvSpPr txBox="1"/>
          <p:nvPr/>
        </p:nvSpPr>
        <p:spPr>
          <a:xfrm>
            <a:off x="5000482" y="230282"/>
            <a:ext cx="7168658" cy="6632585"/>
          </a:xfrm>
          <a:prstGeom prst="rect">
            <a:avLst/>
          </a:prstGeom>
          <a:noFill/>
        </p:spPr>
        <p:txBody>
          <a:bodyPr wrap="square" rtlCol="0">
            <a:spAutoFit/>
          </a:bodyPr>
          <a:lstStyle/>
          <a:p>
            <a:pPr>
              <a:spcAft>
                <a:spcPts val="300"/>
              </a:spcAft>
            </a:pPr>
            <a:r>
              <a:rPr lang="en-US" sz="2400" b="1" u="sng" dirty="0">
                <a:latin typeface="Arial" panose="020B0604020202020204" pitchFamily="34" charset="0"/>
                <a:cs typeface="Arial" panose="020B0604020202020204" pitchFamily="34" charset="0"/>
              </a:rPr>
              <a:t>Let’s summarize some tools most used:</a:t>
            </a:r>
          </a:p>
          <a:p>
            <a:pPr>
              <a:spcAft>
                <a:spcPts val="300"/>
              </a:spcAft>
            </a:pPr>
            <a:endParaRPr lang="en-US" sz="2200" b="1" u="sng" dirty="0">
              <a:latin typeface="Arial" panose="020B0604020202020204" pitchFamily="34" charset="0"/>
              <a:cs typeface="Arial" panose="020B0604020202020204" pitchFamily="34" charset="0"/>
            </a:endParaRP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We use digital images that have rich specimen occurrence metadata associated with them</a:t>
            </a: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We download </a:t>
            </a:r>
            <a:r>
              <a:rPr lang="en-US" sz="2200" b="1" dirty="0" err="1">
                <a:latin typeface="Arial" panose="020B0604020202020204" pitchFamily="34" charset="0"/>
                <a:cs typeface="Arial" panose="020B0604020202020204" pitchFamily="34" charset="0"/>
              </a:rPr>
              <a:t>images+metadata</a:t>
            </a:r>
            <a:r>
              <a:rPr lang="en-US" sz="2200" b="1" dirty="0">
                <a:latin typeface="Arial" panose="020B0604020202020204" pitchFamily="34" charset="0"/>
                <a:cs typeface="Arial" panose="020B0604020202020204" pitchFamily="34" charset="0"/>
              </a:rPr>
              <a:t> in R </a:t>
            </a: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And we do filtering – deduplication and other QA/QC in R </a:t>
            </a: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We score images for phenology states in </a:t>
            </a:r>
            <a:r>
              <a:rPr lang="en-US" sz="2200" b="1" dirty="0" err="1">
                <a:latin typeface="Arial" panose="020B0604020202020204" pitchFamily="34" charset="0"/>
                <a:cs typeface="Arial" panose="020B0604020202020204" pitchFamily="34" charset="0"/>
              </a:rPr>
              <a:t>imageant</a:t>
            </a:r>
            <a:endParaRPr lang="en-US" sz="2200" b="1" dirty="0">
              <a:latin typeface="Arial" panose="020B0604020202020204" pitchFamily="34" charset="0"/>
              <a:cs typeface="Arial" panose="020B0604020202020204" pitchFamily="34" charset="0"/>
            </a:endParaRP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We then join phenology state back to records in R</a:t>
            </a: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And then set up spatial grids and join records to those grids – so much </a:t>
            </a:r>
            <a:r>
              <a:rPr lang="en-US" sz="2200" b="1" dirty="0" err="1">
                <a:latin typeface="Arial" panose="020B0604020202020204" pitchFamily="34" charset="0"/>
                <a:cs typeface="Arial" panose="020B0604020202020204" pitchFamily="34" charset="0"/>
              </a:rPr>
              <a:t>tidyverse</a:t>
            </a:r>
            <a:r>
              <a:rPr lang="en-US" sz="2200" b="1" dirty="0">
                <a:latin typeface="Arial" panose="020B0604020202020204" pitchFamily="34" charset="0"/>
                <a:cs typeface="Arial" panose="020B0604020202020204" pitchFamily="34" charset="0"/>
              </a:rPr>
              <a:t>/</a:t>
            </a:r>
            <a:r>
              <a:rPr lang="en-US" sz="2200" b="1" dirty="0" err="1">
                <a:latin typeface="Arial" panose="020B0604020202020204" pitchFamily="34" charset="0"/>
                <a:cs typeface="Arial" panose="020B0604020202020204" pitchFamily="34" charset="0"/>
              </a:rPr>
              <a:t>dplyr</a:t>
            </a:r>
            <a:r>
              <a:rPr lang="en-US" sz="2200" b="1" dirty="0">
                <a:latin typeface="Arial" panose="020B0604020202020204" pitchFamily="34" charset="0"/>
                <a:cs typeface="Arial" panose="020B0604020202020204" pitchFamily="34" charset="0"/>
              </a:rPr>
              <a:t>!</a:t>
            </a: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We run species-year-grid cell </a:t>
            </a:r>
            <a:r>
              <a:rPr lang="en-US" sz="2200" b="1" dirty="0" err="1">
                <a:latin typeface="Arial" panose="020B0604020202020204" pitchFamily="34" charset="0"/>
                <a:cs typeface="Arial" panose="020B0604020202020204" pitchFamily="34" charset="0"/>
              </a:rPr>
              <a:t>phenoestimates</a:t>
            </a:r>
            <a:r>
              <a:rPr lang="en-US" sz="2200" b="1" dirty="0">
                <a:latin typeface="Arial" panose="020B0604020202020204" pitchFamily="34" charset="0"/>
                <a:cs typeface="Arial" panose="020B0604020202020204" pitchFamily="34" charset="0"/>
              </a:rPr>
              <a:t> in R using </a:t>
            </a:r>
            <a:r>
              <a:rPr lang="en-US" sz="2200" b="1" dirty="0" err="1">
                <a:latin typeface="Arial" panose="020B0604020202020204" pitchFamily="34" charset="0"/>
                <a:cs typeface="Arial" panose="020B0604020202020204" pitchFamily="34" charset="0"/>
              </a:rPr>
              <a:t>phenesse</a:t>
            </a:r>
            <a:endParaRPr lang="en-US" sz="2200" b="1" dirty="0">
              <a:latin typeface="Arial" panose="020B0604020202020204" pitchFamily="34" charset="0"/>
              <a:cs typeface="Arial" panose="020B0604020202020204" pitchFamily="34" charset="0"/>
            </a:endParaRPr>
          </a:p>
          <a:p>
            <a:pPr marL="342900" indent="-342900">
              <a:spcAft>
                <a:spcPts val="300"/>
              </a:spcAft>
              <a:buFont typeface="Arial" panose="020B0604020202020204" pitchFamily="34" charset="0"/>
              <a:buChar char="•"/>
            </a:pPr>
            <a:r>
              <a:rPr lang="en-US" sz="2200" b="1" dirty="0">
                <a:latin typeface="Arial" panose="020B0604020202020204" pitchFamily="34" charset="0"/>
                <a:cs typeface="Arial" panose="020B0604020202020204" pitchFamily="34" charset="0"/>
              </a:rPr>
              <a:t>And then use those in models also in R – here lme4 and </a:t>
            </a:r>
            <a:r>
              <a:rPr lang="en-US" sz="2200" b="1" dirty="0" err="1">
                <a:latin typeface="Arial" panose="020B0604020202020204" pitchFamily="34" charset="0"/>
                <a:cs typeface="Arial" panose="020B0604020202020204" pitchFamily="34" charset="0"/>
              </a:rPr>
              <a:t>phyr</a:t>
            </a:r>
            <a:r>
              <a:rPr lang="en-US" sz="2200" b="1" dirty="0">
                <a:latin typeface="Arial" panose="020B0604020202020204" pitchFamily="34" charset="0"/>
                <a:cs typeface="Arial" panose="020B0604020202020204" pitchFamily="34" charset="0"/>
              </a:rPr>
              <a:t> are the tools we use most </a:t>
            </a:r>
          </a:p>
          <a:p>
            <a:pPr marL="342900" indent="-342900">
              <a:spcAft>
                <a:spcPts val="300"/>
              </a:spcAft>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551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F844-ACFA-4139-9DEC-94BA30E86186}"/>
              </a:ext>
            </a:extLst>
          </p:cNvPr>
          <p:cNvSpPr>
            <a:spLocks noGrp="1"/>
          </p:cNvSpPr>
          <p:nvPr>
            <p:ph type="title"/>
          </p:nvPr>
        </p:nvSpPr>
        <p:spPr/>
        <p:txBody>
          <a:bodyPr/>
          <a:lstStyle/>
          <a:p>
            <a:endParaRPr lang="en-US"/>
          </a:p>
        </p:txBody>
      </p:sp>
      <p:sp>
        <p:nvSpPr>
          <p:cNvPr id="6" name="Content Placeholder 8">
            <a:extLst>
              <a:ext uri="{FF2B5EF4-FFF2-40B4-BE49-F238E27FC236}">
                <a16:creationId xmlns:a16="http://schemas.microsoft.com/office/drawing/2014/main" id="{CFD67876-65BA-4F72-858A-BFE69EC5F4EB}"/>
              </a:ext>
            </a:extLst>
          </p:cNvPr>
          <p:cNvSpPr txBox="1">
            <a:spLocks/>
          </p:cNvSpPr>
          <p:nvPr/>
        </p:nvSpPr>
        <p:spPr>
          <a:xfrm>
            <a:off x="952500" y="44625"/>
            <a:ext cx="10279380" cy="1646063"/>
          </a:xfrm>
          <a:prstGeom prst="roundRect">
            <a:avLst/>
          </a:prstGeom>
          <a:solidFill>
            <a:srgbClr val="D9D9D9">
              <a:alpha val="5019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lt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lt1"/>
                </a:solidFill>
                <a:latin typeface="+mn-lt"/>
                <a:ea typeface="+mn-ea"/>
                <a:cs typeface="+mn-cs"/>
              </a:defRPr>
            </a:lvl9pPr>
          </a:lstStyle>
          <a:p>
            <a:pPr marL="0" indent="0" algn="ctr">
              <a:buNone/>
            </a:pPr>
            <a:r>
              <a:rPr lang="en-US" sz="2800" b="1" dirty="0">
                <a:solidFill>
                  <a:schemeClr val="tx1"/>
                </a:solidFill>
              </a:rPr>
              <a:t>WHAT IF YOU DIDN’T HAVE TO DO ALL THAT ANNOTATION AND DATA ASSEMBLY YOURSELF?  WELL SOON YOU WON’T BECAUSE PHENOBASE* WILL DO A LOT OF IT FOR YOU! </a:t>
            </a:r>
          </a:p>
        </p:txBody>
      </p:sp>
      <p:pic>
        <p:nvPicPr>
          <p:cNvPr id="7" name="image3.png">
            <a:extLst>
              <a:ext uri="{FF2B5EF4-FFF2-40B4-BE49-F238E27FC236}">
                <a16:creationId xmlns:a16="http://schemas.microsoft.com/office/drawing/2014/main" id="{78860291-80A5-4078-B2B0-3F0E89331017}"/>
              </a:ext>
            </a:extLst>
          </p:cNvPr>
          <p:cNvPicPr/>
          <p:nvPr/>
        </p:nvPicPr>
        <p:blipFill>
          <a:blip r:embed="rId2"/>
          <a:srcRect/>
          <a:stretch>
            <a:fillRect/>
          </a:stretch>
        </p:blipFill>
        <p:spPr>
          <a:xfrm>
            <a:off x="2026920" y="1690688"/>
            <a:ext cx="7701134" cy="4963150"/>
          </a:xfrm>
          <a:prstGeom prst="rect">
            <a:avLst/>
          </a:prstGeom>
          <a:ln/>
        </p:spPr>
      </p:pic>
      <p:sp>
        <p:nvSpPr>
          <p:cNvPr id="3" name="TextBox 2">
            <a:extLst>
              <a:ext uri="{FF2B5EF4-FFF2-40B4-BE49-F238E27FC236}">
                <a16:creationId xmlns:a16="http://schemas.microsoft.com/office/drawing/2014/main" id="{C4CE353E-13AE-2569-9DA2-F2502DA8242C}"/>
              </a:ext>
            </a:extLst>
          </p:cNvPr>
          <p:cNvSpPr txBox="1"/>
          <p:nvPr/>
        </p:nvSpPr>
        <p:spPr>
          <a:xfrm>
            <a:off x="9975704" y="5394960"/>
            <a:ext cx="1882140" cy="369332"/>
          </a:xfrm>
          <a:prstGeom prst="rect">
            <a:avLst/>
          </a:prstGeom>
          <a:noFill/>
        </p:spPr>
        <p:txBody>
          <a:bodyPr wrap="square" rtlCol="0">
            <a:spAutoFit/>
          </a:bodyPr>
          <a:lstStyle/>
          <a:p>
            <a:r>
              <a:rPr lang="en-US" b="1" dirty="0"/>
              <a:t>* started 9/2022</a:t>
            </a:r>
          </a:p>
        </p:txBody>
      </p:sp>
    </p:spTree>
    <p:extLst>
      <p:ext uri="{BB962C8B-B14F-4D97-AF65-F5344CB8AC3E}">
        <p14:creationId xmlns:p14="http://schemas.microsoft.com/office/powerpoint/2010/main" val="377457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549A4-E1B8-E9FA-E166-9ACCED779802}"/>
              </a:ext>
            </a:extLst>
          </p:cNvPr>
          <p:cNvSpPr>
            <a:spLocks noGrp="1"/>
          </p:cNvSpPr>
          <p:nvPr>
            <p:ph type="title"/>
          </p:nvPr>
        </p:nvSpPr>
        <p:spPr/>
        <p:txBody>
          <a:bodyPr/>
          <a:lstStyle/>
          <a:p>
            <a:r>
              <a:rPr lang="en-US" dirty="0"/>
              <a:t>Phenology – how do we measure it?</a:t>
            </a:r>
          </a:p>
        </p:txBody>
      </p:sp>
      <p:pic>
        <p:nvPicPr>
          <p:cNvPr id="1026" name="Picture 2" descr="figure 2">
            <a:extLst>
              <a:ext uri="{FF2B5EF4-FFF2-40B4-BE49-F238E27FC236}">
                <a16:creationId xmlns:a16="http://schemas.microsoft.com/office/drawing/2014/main" id="{9E33466D-AE99-B7FF-3BBE-F406E9D8C2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31" y="2000250"/>
            <a:ext cx="6524625" cy="4857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8ED190-A992-AD80-C7D7-37FAFE2E281E}"/>
              </a:ext>
            </a:extLst>
          </p:cNvPr>
          <p:cNvSpPr txBox="1"/>
          <p:nvPr/>
        </p:nvSpPr>
        <p:spPr>
          <a:xfrm>
            <a:off x="7447154" y="1839585"/>
            <a:ext cx="4376391" cy="3416320"/>
          </a:xfrm>
          <a:prstGeom prst="rect">
            <a:avLst/>
          </a:prstGeom>
          <a:noFill/>
        </p:spPr>
        <p:txBody>
          <a:bodyPr wrap="none" rtlCol="0">
            <a:spAutoFit/>
          </a:bodyPr>
          <a:lstStyle/>
          <a:p>
            <a:pPr marL="285750" indent="-285750">
              <a:buFont typeface="Arial" panose="020B0604020202020204" pitchFamily="34" charset="0"/>
              <a:buChar char="•"/>
            </a:pPr>
            <a:r>
              <a:rPr lang="en-US" dirty="0"/>
              <a:t>Here is an actual example from two Yucca</a:t>
            </a:r>
          </a:p>
          <a:p>
            <a:r>
              <a:rPr lang="en-US" dirty="0"/>
              <a:t>species showing a typical phenological curve</a:t>
            </a:r>
          </a:p>
          <a:p>
            <a:endParaRPr lang="en-US" dirty="0"/>
          </a:p>
          <a:p>
            <a:pPr marL="285750" indent="-285750">
              <a:buFont typeface="Arial" panose="020B0604020202020204" pitchFamily="34" charset="0"/>
              <a:buChar char="•"/>
            </a:pPr>
            <a:r>
              <a:rPr lang="en-US" dirty="0"/>
              <a:t>This curve shows the probability of </a:t>
            </a:r>
          </a:p>
          <a:p>
            <a:r>
              <a:rPr lang="en-US" dirty="0"/>
              <a:t> open flowers</a:t>
            </a:r>
          </a:p>
          <a:p>
            <a:endParaRPr lang="en-US" dirty="0"/>
          </a:p>
          <a:p>
            <a:pPr marL="285750" indent="-285750">
              <a:buFont typeface="Arial" panose="020B0604020202020204" pitchFamily="34" charset="0"/>
              <a:buChar char="•"/>
            </a:pPr>
            <a:r>
              <a:rPr lang="en-US" dirty="0"/>
              <a:t>These curves were estimated using data </a:t>
            </a:r>
          </a:p>
          <a:p>
            <a:r>
              <a:rPr lang="en-US" dirty="0"/>
              <a:t>(more on that later) and illustrate some key </a:t>
            </a:r>
          </a:p>
          <a:p>
            <a:r>
              <a:rPr lang="en-US" dirty="0"/>
              <a:t>aspects of phenology</a:t>
            </a:r>
          </a:p>
          <a:p>
            <a:endParaRPr lang="en-US" dirty="0"/>
          </a:p>
          <a:p>
            <a:r>
              <a:rPr lang="en-US" dirty="0"/>
              <a:t> </a:t>
            </a:r>
          </a:p>
          <a:p>
            <a:endParaRPr lang="en-US" dirty="0"/>
          </a:p>
        </p:txBody>
      </p:sp>
      <p:pic>
        <p:nvPicPr>
          <p:cNvPr id="1028" name="Picture 4" descr="Joshua Tree Botanical and Signature">
            <a:extLst>
              <a:ext uri="{FF2B5EF4-FFF2-40B4-BE49-F238E27FC236}">
                <a16:creationId xmlns:a16="http://schemas.microsoft.com/office/drawing/2014/main" id="{2C804C0B-C6A9-6679-44F2-FCE40A91C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411" y="2000250"/>
            <a:ext cx="1375559" cy="207461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4E97243-CE68-5FBF-13C3-F5C78B3CDA48}"/>
              </a:ext>
            </a:extLst>
          </p:cNvPr>
          <p:cNvGrpSpPr/>
          <p:nvPr/>
        </p:nvGrpSpPr>
        <p:grpSpPr>
          <a:xfrm>
            <a:off x="2527300" y="1530350"/>
            <a:ext cx="9429978" cy="4339630"/>
            <a:chOff x="2527300" y="1530350"/>
            <a:chExt cx="9429978" cy="4339630"/>
          </a:xfrm>
        </p:grpSpPr>
        <p:cxnSp>
          <p:nvCxnSpPr>
            <p:cNvPr id="10" name="Straight Arrow Connector 9">
              <a:extLst>
                <a:ext uri="{FF2B5EF4-FFF2-40B4-BE49-F238E27FC236}">
                  <a16:creationId xmlns:a16="http://schemas.microsoft.com/office/drawing/2014/main" id="{ADABEE60-EB48-982F-659C-4B96D02BB4DC}"/>
                </a:ext>
              </a:extLst>
            </p:cNvPr>
            <p:cNvCxnSpPr/>
            <p:nvPr/>
          </p:nvCxnSpPr>
          <p:spPr>
            <a:xfrm>
              <a:off x="2527300" y="1530350"/>
              <a:ext cx="0" cy="793750"/>
            </a:xfrm>
            <a:prstGeom prst="straightConnector1">
              <a:avLst/>
            </a:prstGeom>
            <a:ln>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EF12527D-C090-2A45-A928-8AD319DFD4DA}"/>
                </a:ext>
              </a:extLst>
            </p:cNvPr>
            <p:cNvCxnSpPr/>
            <p:nvPr/>
          </p:nvCxnSpPr>
          <p:spPr>
            <a:xfrm>
              <a:off x="5918200" y="5036066"/>
              <a:ext cx="0" cy="793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1CB4D274-82DD-331E-10E8-211C5EC6114F}"/>
                </a:ext>
              </a:extLst>
            </p:cNvPr>
            <p:cNvSpPr txBox="1"/>
            <p:nvPr/>
          </p:nvSpPr>
          <p:spPr>
            <a:xfrm>
              <a:off x="7620000" y="4946650"/>
              <a:ext cx="4337278" cy="923330"/>
            </a:xfrm>
            <a:prstGeom prst="rect">
              <a:avLst/>
            </a:prstGeom>
            <a:noFill/>
          </p:spPr>
          <p:txBody>
            <a:bodyPr wrap="none" rtlCol="0">
              <a:spAutoFit/>
            </a:bodyPr>
            <a:lstStyle/>
            <a:p>
              <a:r>
                <a:rPr lang="en-US" dirty="0"/>
                <a:t>Three key things:  Often a peak to the curve,</a:t>
              </a:r>
            </a:p>
            <a:p>
              <a:r>
                <a:rPr lang="en-US" dirty="0"/>
                <a:t>and often distinctive onset and offset </a:t>
              </a:r>
            </a:p>
            <a:p>
              <a:r>
                <a:rPr lang="en-US" dirty="0"/>
                <a:t>to phenology</a:t>
              </a:r>
            </a:p>
          </p:txBody>
        </p:sp>
        <p:cxnSp>
          <p:nvCxnSpPr>
            <p:cNvPr id="15" name="Straight Arrow Connector 14">
              <a:extLst>
                <a:ext uri="{FF2B5EF4-FFF2-40B4-BE49-F238E27FC236}">
                  <a16:creationId xmlns:a16="http://schemas.microsoft.com/office/drawing/2014/main" id="{CC5D0081-F5E3-1984-8513-F3F88A7ED876}"/>
                </a:ext>
              </a:extLst>
            </p:cNvPr>
            <p:cNvCxnSpPr/>
            <p:nvPr/>
          </p:nvCxnSpPr>
          <p:spPr>
            <a:xfrm>
              <a:off x="4552950" y="4973082"/>
              <a:ext cx="0" cy="793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56113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ADF9D-E989-AE39-4831-07553158645C}"/>
              </a:ext>
            </a:extLst>
          </p:cNvPr>
          <p:cNvSpPr>
            <a:spLocks noGrp="1"/>
          </p:cNvSpPr>
          <p:nvPr>
            <p:ph type="title"/>
          </p:nvPr>
        </p:nvSpPr>
        <p:spPr/>
        <p:txBody>
          <a:bodyPr/>
          <a:lstStyle/>
          <a:p>
            <a:r>
              <a:rPr lang="en-US" dirty="0" err="1"/>
              <a:t>Phenometrics</a:t>
            </a:r>
            <a:endParaRPr lang="en-US" dirty="0"/>
          </a:p>
        </p:txBody>
      </p:sp>
      <p:pic>
        <p:nvPicPr>
          <p:cNvPr id="4" name="Picture 2" descr="figure 2">
            <a:extLst>
              <a:ext uri="{FF2B5EF4-FFF2-40B4-BE49-F238E27FC236}">
                <a16:creationId xmlns:a16="http://schemas.microsoft.com/office/drawing/2014/main" id="{8F6C91C2-4933-4EA7-E4E5-FAFB547AE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02368"/>
            <a:ext cx="4534610" cy="33761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Joshua Tree Botanical and Signature">
            <a:extLst>
              <a:ext uri="{FF2B5EF4-FFF2-40B4-BE49-F238E27FC236}">
                <a16:creationId xmlns:a16="http://schemas.microsoft.com/office/drawing/2014/main" id="{50C7B563-8C80-74EC-2B86-CD5E8C705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7812" y="3048769"/>
            <a:ext cx="761704" cy="114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5CCD90-88EF-61A1-1A84-D0095508163E}"/>
              </a:ext>
            </a:extLst>
          </p:cNvPr>
          <p:cNvSpPr txBox="1"/>
          <p:nvPr/>
        </p:nvSpPr>
        <p:spPr>
          <a:xfrm>
            <a:off x="6267451" y="474345"/>
            <a:ext cx="4851400" cy="7017306"/>
          </a:xfrm>
          <a:prstGeom prst="rect">
            <a:avLst/>
          </a:prstGeom>
          <a:noFill/>
        </p:spPr>
        <p:txBody>
          <a:bodyPr wrap="square" rtlCol="0">
            <a:spAutoFit/>
          </a:bodyPr>
          <a:lstStyle/>
          <a:p>
            <a:pPr marL="285750" indent="-285750">
              <a:buFont typeface="Arial" panose="020B0604020202020204" pitchFamily="34" charset="0"/>
              <a:buChar char="•"/>
            </a:pPr>
            <a:r>
              <a:rPr lang="en-US" dirty="0"/>
              <a:t>With a curve like this we can measure any arbitrary cumulative probability of flowering</a:t>
            </a:r>
          </a:p>
          <a:p>
            <a:endParaRPr lang="en-US" dirty="0"/>
          </a:p>
          <a:p>
            <a:pPr marL="285750" indent="-285750">
              <a:buFont typeface="Arial" panose="020B0604020202020204" pitchFamily="34" charset="0"/>
              <a:buChar char="•"/>
            </a:pPr>
            <a:r>
              <a:rPr lang="en-US" dirty="0"/>
              <a:t>We can define onset as the point where the probability of an event (budburst, flowering) transitions from zero to non-zero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also define, for example, a 5% cumulative probability of flowering (5% onset)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 10% flowering onset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 well as 90% or 95% (end of curve) offset/termination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 50% mean phenology (often near the peak)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Whatever the case, these measures are often referred to as “PHENOMETRICS”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They are almost always measured in DOY (day of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p>
        </p:txBody>
      </p:sp>
    </p:spTree>
    <p:extLst>
      <p:ext uri="{BB962C8B-B14F-4D97-AF65-F5344CB8AC3E}">
        <p14:creationId xmlns:p14="http://schemas.microsoft.com/office/powerpoint/2010/main" val="10867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BD31-8146-DA47-1E15-CF9C21CDAD7F}"/>
              </a:ext>
            </a:extLst>
          </p:cNvPr>
          <p:cNvSpPr>
            <a:spLocks noGrp="1"/>
          </p:cNvSpPr>
          <p:nvPr>
            <p:ph type="title"/>
          </p:nvPr>
        </p:nvSpPr>
        <p:spPr>
          <a:xfrm>
            <a:off x="825500" y="365125"/>
            <a:ext cx="10528300" cy="1325563"/>
          </a:xfrm>
        </p:spPr>
        <p:txBody>
          <a:bodyPr/>
          <a:lstStyle/>
          <a:p>
            <a:endParaRPr lang="en-US" dirty="0"/>
          </a:p>
        </p:txBody>
      </p:sp>
      <p:pic>
        <p:nvPicPr>
          <p:cNvPr id="2050" name="Picture 2" descr="Pirates of Penzance - Paradox (Subtitles) - YouTube">
            <a:extLst>
              <a:ext uri="{FF2B5EF4-FFF2-40B4-BE49-F238E27FC236}">
                <a16:creationId xmlns:a16="http://schemas.microsoft.com/office/drawing/2014/main" id="{5181325C-CA48-49BE-6F2E-C6C849082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99" y="965200"/>
            <a:ext cx="6951133" cy="521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3CC8A9-6158-35C7-82C1-79F7A84E13CC}"/>
              </a:ext>
            </a:extLst>
          </p:cNvPr>
          <p:cNvSpPr txBox="1"/>
          <p:nvPr/>
        </p:nvSpPr>
        <p:spPr>
          <a:xfrm>
            <a:off x="7823200" y="1492250"/>
            <a:ext cx="387350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Because phenology is often about day of year, it brings home some very unique challenges with date data wrangling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recently kept not having days add up properly for an analysis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Until I remembered I DIDN’T ACCONT for leap years.  Argh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Totally a Pirates of </a:t>
            </a:r>
            <a:r>
              <a:rPr lang="en-US" dirty="0" err="1"/>
              <a:t>Penzance</a:t>
            </a:r>
            <a:r>
              <a:rPr lang="en-US" dirty="0"/>
              <a:t> moment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2717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F1404-D43F-2F45-EAAD-EF236BAC228B}"/>
              </a:ext>
            </a:extLst>
          </p:cNvPr>
          <p:cNvSpPr>
            <a:spLocks noGrp="1"/>
          </p:cNvSpPr>
          <p:nvPr>
            <p:ph type="title"/>
          </p:nvPr>
        </p:nvSpPr>
        <p:spPr>
          <a:xfrm>
            <a:off x="572493" y="238539"/>
            <a:ext cx="11018520" cy="1434415"/>
          </a:xfrm>
        </p:spPr>
        <p:txBody>
          <a:bodyPr anchor="b">
            <a:normAutofit/>
          </a:bodyPr>
          <a:lstStyle/>
          <a:p>
            <a:r>
              <a:rPr lang="en-US" sz="4600" dirty="0"/>
              <a:t>But how do you actually make an estimate?</a:t>
            </a:r>
          </a:p>
        </p:txBody>
      </p:sp>
      <p:sp>
        <p:nvSpPr>
          <p:cNvPr id="112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E50A19-4CD0-DE82-0D60-0E3950D6B9B9}"/>
              </a:ext>
            </a:extLst>
          </p:cNvPr>
          <p:cNvSpPr>
            <a:spLocks noGrp="1"/>
          </p:cNvSpPr>
          <p:nvPr>
            <p:ph idx="1"/>
          </p:nvPr>
        </p:nvSpPr>
        <p:spPr>
          <a:xfrm>
            <a:off x="572493" y="2071316"/>
            <a:ext cx="6713552" cy="4119172"/>
          </a:xfrm>
        </p:spPr>
        <p:txBody>
          <a:bodyPr anchor="t">
            <a:normAutofit/>
          </a:bodyPr>
          <a:lstStyle/>
          <a:p>
            <a:r>
              <a:rPr lang="en-US" sz="2200" dirty="0"/>
              <a:t> Phenology estimation is almost its own workshop</a:t>
            </a:r>
          </a:p>
          <a:p>
            <a:r>
              <a:rPr lang="en-US" sz="2200" dirty="0"/>
              <a:t> I will focus here on presence-only modeling </a:t>
            </a:r>
          </a:p>
          <a:p>
            <a:r>
              <a:rPr lang="en-US" sz="2200" dirty="0"/>
              <a:t>One class of estimators utilize what is known as the Weibull distribution that has statistical properties that make it good at estimating the </a:t>
            </a:r>
            <a:r>
              <a:rPr lang="en-US" sz="2200" b="1" dirty="0"/>
              <a:t>onset</a:t>
            </a:r>
            <a:r>
              <a:rPr lang="en-US" sz="2200" dirty="0"/>
              <a:t> or </a:t>
            </a:r>
            <a:r>
              <a:rPr lang="en-US" sz="2200" b="1" dirty="0"/>
              <a:t>end</a:t>
            </a:r>
            <a:r>
              <a:rPr lang="en-US" sz="2200" dirty="0"/>
              <a:t> of events</a:t>
            </a:r>
          </a:p>
          <a:p>
            <a:r>
              <a:rPr lang="en-US" sz="2200" dirty="0"/>
              <a:t>That estimator and others (including quantile estimates) are folded into a package called </a:t>
            </a:r>
            <a:r>
              <a:rPr lang="en-US" sz="2200" b="1" dirty="0" err="1"/>
              <a:t>Phenesse</a:t>
            </a:r>
            <a:r>
              <a:rPr lang="en-US" sz="2200" dirty="0"/>
              <a:t> </a:t>
            </a:r>
          </a:p>
          <a:p>
            <a:r>
              <a:rPr lang="en-US" sz="2200" dirty="0"/>
              <a:t>All you need to make an estimate is a vector of observations containing the day of year of when a presence state was detected (e.g. an open flower)</a:t>
            </a:r>
          </a:p>
          <a:p>
            <a:r>
              <a:rPr lang="en-US" sz="2200" b="1" dirty="0"/>
              <a:t>All</a:t>
            </a:r>
            <a:r>
              <a:rPr lang="en-US" sz="2200" dirty="0"/>
              <a:t> of these estimates have uncertainty </a:t>
            </a:r>
          </a:p>
          <a:p>
            <a:pPr marL="0" indent="0">
              <a:buNone/>
            </a:pPr>
            <a:endParaRPr lang="en-US" sz="2200" dirty="0"/>
          </a:p>
        </p:txBody>
      </p:sp>
      <p:pic>
        <p:nvPicPr>
          <p:cNvPr id="11266" name="Picture 2" descr="A statistical estimator for determining the limits of contemporary and  historic phenology | Nature Ecology &amp; Evolution">
            <a:extLst>
              <a:ext uri="{FF2B5EF4-FFF2-40B4-BE49-F238E27FC236}">
                <a16:creationId xmlns:a16="http://schemas.microsoft.com/office/drawing/2014/main" id="{A46000B2-C65D-CE8F-6941-6E91D1B702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37" r="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250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2283E-12BE-3639-C707-8E2D9213A089}"/>
              </a:ext>
            </a:extLst>
          </p:cNvPr>
          <p:cNvSpPr>
            <a:spLocks noGrp="1"/>
          </p:cNvSpPr>
          <p:nvPr>
            <p:ph type="title"/>
          </p:nvPr>
        </p:nvSpPr>
        <p:spPr/>
        <p:txBody>
          <a:bodyPr/>
          <a:lstStyle/>
          <a:p>
            <a:r>
              <a:rPr lang="en-US"/>
              <a:t>Phenology Data Wrangling</a:t>
            </a:r>
            <a:endParaRPr lang="en-US" dirty="0"/>
          </a:p>
        </p:txBody>
      </p:sp>
      <p:sp>
        <p:nvSpPr>
          <p:cNvPr id="3" name="Content Placeholder 2">
            <a:extLst>
              <a:ext uri="{FF2B5EF4-FFF2-40B4-BE49-F238E27FC236}">
                <a16:creationId xmlns:a16="http://schemas.microsoft.com/office/drawing/2014/main" id="{729E8FAA-F34F-A873-DF72-4F854FBFA234}"/>
              </a:ext>
            </a:extLst>
          </p:cNvPr>
          <p:cNvSpPr>
            <a:spLocks noGrp="1"/>
          </p:cNvSpPr>
          <p:nvPr>
            <p:ph idx="1"/>
          </p:nvPr>
        </p:nvSpPr>
        <p:spPr/>
        <p:txBody>
          <a:bodyPr>
            <a:normAutofit fontScale="70000" lnSpcReduction="20000"/>
          </a:bodyPr>
          <a:lstStyle/>
          <a:p>
            <a:pPr marL="457200"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What this talk ISN’T about:</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Phenology studies I have done</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How to design a phenology study </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The breadth of approaches to studying phenology or breadth of phenology concepts</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Philosophical discussions about phenology or a  criticism of different methods for phenology estimation</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How to write code </a:t>
            </a:r>
          </a:p>
          <a:p>
            <a:pPr marL="1371600" lvl="2" indent="-457200">
              <a:lnSpc>
                <a:spcPct val="150000"/>
              </a:lnSpc>
              <a:buFont typeface="Arial" panose="020B0604020202020204" pitchFamily="34" charset="0"/>
              <a:buChar char="•"/>
            </a:pPr>
            <a:r>
              <a:rPr lang="en-US" sz="2800">
                <a:latin typeface="Gill Sans Light" panose="020B0302020104020203" pitchFamily="34" charset="-79"/>
                <a:cs typeface="Gill Sans Light" panose="020B0302020104020203" pitchFamily="34" charset="-79"/>
              </a:rPr>
              <a:t>Why phenology is cool (or uncool)</a:t>
            </a:r>
          </a:p>
          <a:p>
            <a:endParaRPr lang="en-US" dirty="0"/>
          </a:p>
        </p:txBody>
      </p:sp>
      <p:pic>
        <p:nvPicPr>
          <p:cNvPr id="4100" name="Picture 4" descr="Bow Ties Are Cool GIFs | Tenor">
            <a:extLst>
              <a:ext uri="{FF2B5EF4-FFF2-40B4-BE49-F238E27FC236}">
                <a16:creationId xmlns:a16="http://schemas.microsoft.com/office/drawing/2014/main" id="{C1E49DF8-20E3-FF27-C003-A229C423C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8942" y="609705"/>
            <a:ext cx="4101612" cy="2296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1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FDFFD-BBC6-9511-CC6E-17A9BE10AB37}"/>
              </a:ext>
            </a:extLst>
          </p:cNvPr>
          <p:cNvSpPr>
            <a:spLocks noGrp="1"/>
          </p:cNvSpPr>
          <p:nvPr>
            <p:ph type="title"/>
          </p:nvPr>
        </p:nvSpPr>
        <p:spPr/>
        <p:txBody>
          <a:bodyPr/>
          <a:lstStyle/>
          <a:p>
            <a:r>
              <a:rPr lang="en-US" dirty="0"/>
              <a:t>But… </a:t>
            </a:r>
          </a:p>
        </p:txBody>
      </p:sp>
      <p:sp>
        <p:nvSpPr>
          <p:cNvPr id="3" name="Content Placeholder 2">
            <a:extLst>
              <a:ext uri="{FF2B5EF4-FFF2-40B4-BE49-F238E27FC236}">
                <a16:creationId xmlns:a16="http://schemas.microsoft.com/office/drawing/2014/main" id="{0DE880CF-7805-93D6-E61F-07FDDAEF37EA}"/>
              </a:ext>
            </a:extLst>
          </p:cNvPr>
          <p:cNvSpPr>
            <a:spLocks noGrp="1"/>
          </p:cNvSpPr>
          <p:nvPr>
            <p:ph idx="1"/>
          </p:nvPr>
        </p:nvSpPr>
        <p:spPr/>
        <p:txBody>
          <a:bodyPr>
            <a:normAutofit/>
          </a:bodyPr>
          <a:lstStyle/>
          <a:p>
            <a:pPr marL="0" indent="0">
              <a:buNone/>
            </a:pPr>
            <a:r>
              <a:rPr lang="en-US" dirty="0"/>
              <a:t>I do want to introduce one concept that might be valuable – </a:t>
            </a:r>
            <a:r>
              <a:rPr lang="en-US" dirty="0" err="1"/>
              <a:t>Macrophenology</a:t>
            </a:r>
            <a:r>
              <a:rPr lang="en-US" dirty="0"/>
              <a:t>:</a:t>
            </a:r>
          </a:p>
          <a:p>
            <a:pPr marL="0" indent="0">
              <a:buNone/>
            </a:pPr>
            <a:endParaRPr lang="en-US" dirty="0"/>
          </a:p>
          <a:p>
            <a:pPr marL="0" indent="0">
              <a:buNone/>
            </a:pPr>
            <a:r>
              <a:rPr lang="en-US" sz="2400" dirty="0"/>
              <a:t>(from Gallant 2021, AJB):  “</a:t>
            </a:r>
            <a:r>
              <a:rPr lang="en-US" sz="2400" b="0" i="0" dirty="0">
                <a:solidFill>
                  <a:srgbClr val="1C1D1E"/>
                </a:solidFill>
                <a:effectLst/>
                <a:latin typeface="Open Sans" panose="020B0606030504020204" pitchFamily="34" charset="0"/>
              </a:rPr>
              <a:t>By comparison, our understanding of regional- and global-scale phenology has been largely limited to remote sensing of green-up without the ability to differentiate among plant species. </a:t>
            </a:r>
            <a:r>
              <a:rPr lang="en-US" sz="2400" b="0" i="1" dirty="0">
                <a:solidFill>
                  <a:srgbClr val="1C1D1E"/>
                </a:solidFill>
                <a:effectLst/>
                <a:latin typeface="Open Sans" panose="020B0606030504020204" pitchFamily="34" charset="0"/>
              </a:rPr>
              <a:t>However, a new generation of analytical tools and data sources—including enhanced remote sensing products, digitized herbarium specimen data, and public participation in science—now permits investigating patterns and drivers of phenology across extensive taxonomic, temporal, and spatial scales</a:t>
            </a:r>
            <a:r>
              <a:rPr lang="en-US" sz="2400" b="0" i="0" dirty="0">
                <a:solidFill>
                  <a:srgbClr val="1C1D1E"/>
                </a:solidFill>
                <a:effectLst/>
                <a:latin typeface="Open Sans" panose="020B0606030504020204" pitchFamily="34" charset="0"/>
              </a:rPr>
              <a:t>, in an emerging field that we call </a:t>
            </a:r>
            <a:r>
              <a:rPr lang="en-US" sz="2400" b="1" i="1" dirty="0" err="1">
                <a:solidFill>
                  <a:srgbClr val="1C1D1E"/>
                </a:solidFill>
                <a:effectLst/>
                <a:latin typeface="Open Sans" panose="020B0606030504020204" pitchFamily="34" charset="0"/>
              </a:rPr>
              <a:t>macrophenology</a:t>
            </a:r>
            <a:r>
              <a:rPr lang="en-US" sz="2400" b="0" i="0" dirty="0">
                <a:solidFill>
                  <a:srgbClr val="1C1D1E"/>
                </a:solidFill>
                <a:effectLst/>
                <a:latin typeface="Open Sans" panose="020B0606030504020204" pitchFamily="34" charset="0"/>
              </a:rPr>
              <a:t>”</a:t>
            </a:r>
            <a:endParaRPr lang="en-US" sz="2400" dirty="0"/>
          </a:p>
        </p:txBody>
      </p:sp>
    </p:spTree>
    <p:extLst>
      <p:ext uri="{BB962C8B-B14F-4D97-AF65-F5344CB8AC3E}">
        <p14:creationId xmlns:p14="http://schemas.microsoft.com/office/powerpoint/2010/main" val="3703765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5113</TotalTime>
  <Words>2902</Words>
  <Application>Microsoft Office PowerPoint</Application>
  <PresentationFormat>Widescreen</PresentationFormat>
  <Paragraphs>295</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Gill Sans Light</vt:lpstr>
      <vt:lpstr>Open Sans</vt:lpstr>
      <vt:lpstr>Office Theme</vt:lpstr>
      <vt:lpstr>PowerPoint Presentation</vt:lpstr>
      <vt:lpstr>Plant phenology is multifaceted and complex</vt:lpstr>
      <vt:lpstr>PowerPoint Presentation</vt:lpstr>
      <vt:lpstr>Phenology – how do we measure it?</vt:lpstr>
      <vt:lpstr>Phenometrics</vt:lpstr>
      <vt:lpstr>PowerPoint Presentation</vt:lpstr>
      <vt:lpstr>But how do you actually make an estimate?</vt:lpstr>
      <vt:lpstr>Phenology Data Wrangling</vt:lpstr>
      <vt:lpstr>But… </vt:lpstr>
      <vt:lpstr>PowerPoint Presentation</vt:lpstr>
      <vt:lpstr>How do we access macrophenology data resources?  </vt:lpstr>
      <vt:lpstr>PowerPoint Presentation</vt:lpstr>
      <vt:lpstr>PowerPoint Presentation</vt:lpstr>
      <vt:lpstr>PowerPoint Presentation</vt:lpstr>
      <vt:lpstr>SO YOU GET A GIANT CSV FILE – WHAT NEXT?</vt:lpstr>
      <vt:lpstr>Specimen record and dates – things that make me cry</vt:lpstr>
      <vt:lpstr>PowerPoint Presentation</vt:lpstr>
      <vt:lpstr>PowerPoint Presentation</vt:lpstr>
      <vt:lpstr>So we have a cleaned, de-duped, integrated set of specimens occurrences data in a dataframe – what next?</vt:lpstr>
      <vt:lpstr>Downloading images from aggregators</vt:lpstr>
      <vt:lpstr>So you downloaded images:  What next?  You have to score phenology!</vt:lpstr>
      <vt:lpstr>PowerPoint Presentation</vt:lpstr>
      <vt:lpstr>What about other data sources?</vt:lpstr>
      <vt:lpstr>What about other data resources</vt:lpstr>
      <vt:lpstr>One last resource</vt:lpstr>
      <vt:lpstr>So how do we actually make  phenology estimates</vt:lpstr>
      <vt:lpstr>Phenoestimates 2 – Getting the last few yards</vt:lpstr>
      <vt:lpstr>Phenoestimates3: Let’s dig in: filtering cells that don’t have enough records</vt:lpstr>
      <vt:lpstr>Before we go further</vt:lpstr>
      <vt:lpstr>A good next step:  Check for Outliers in your estimates</vt:lpstr>
      <vt:lpstr>How do we assemble “covariate” data for testing phenology drivers?</vt:lpstr>
      <vt:lpstr>Climate data – p2</vt:lpstr>
      <vt:lpstr>Climate data – p3</vt:lpstr>
      <vt:lpstr>How about Traits? </vt:lpstr>
      <vt:lpstr>And finally, how do we use models to generate insights about phenology?  </vt:lpstr>
      <vt:lpstr>One more really important thing re: data assembly and models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Guralnick,Robert</dc:creator>
  <cp:lastModifiedBy>Guralnick,Robert</cp:lastModifiedBy>
  <cp:revision>12</cp:revision>
  <dcterms:created xsi:type="dcterms:W3CDTF">2022-07-21T21:12:49Z</dcterms:created>
  <dcterms:modified xsi:type="dcterms:W3CDTF">2023-07-23T13:28:10Z</dcterms:modified>
</cp:coreProperties>
</file>